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75597" y="253022"/>
            <a:ext cx="7539990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EAEAEA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EAEAEA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EAEAEA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EAEAEA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5825" y="1843087"/>
            <a:ext cx="8255000" cy="501491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1843087"/>
            <a:ext cx="885825" cy="501491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76300" y="2176462"/>
            <a:ext cx="19049" cy="468153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76300" y="6349"/>
            <a:ext cx="19049" cy="1503362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17612" y="1833562"/>
            <a:ext cx="7923212" cy="1905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76300" y="1509712"/>
            <a:ext cx="19049" cy="66675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1833562"/>
            <a:ext cx="557212" cy="19050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52450" y="1833562"/>
            <a:ext cx="665162" cy="190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5539" y="325691"/>
            <a:ext cx="4434205" cy="1366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EAEAEA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5540" y="2160168"/>
            <a:ext cx="3688079" cy="3743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801620" marR="5080" indent="-2789555">
              <a:lnSpc>
                <a:spcPct val="100000"/>
              </a:lnSpc>
              <a:spcBef>
                <a:spcPts val="100"/>
              </a:spcBef>
              <a:tabLst>
                <a:tab pos="2674620" algn="l"/>
              </a:tabLst>
            </a:pPr>
            <a:r>
              <a:rPr dirty="0" sz="3200" spc="-10" i="1">
                <a:solidFill>
                  <a:srgbClr val="000099"/>
                </a:solidFill>
                <a:latin typeface="Arial"/>
                <a:cs typeface="Arial"/>
              </a:rPr>
              <a:t>International</a:t>
            </a:r>
            <a:r>
              <a:rPr dirty="0" sz="3200" i="1">
                <a:solidFill>
                  <a:srgbClr val="000099"/>
                </a:solidFill>
                <a:latin typeface="Arial"/>
                <a:cs typeface="Arial"/>
              </a:rPr>
              <a:t>	Center</a:t>
            </a:r>
            <a:r>
              <a:rPr dirty="0" sz="3200" spc="-30" i="1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000099"/>
                </a:solidFill>
                <a:latin typeface="Arial"/>
                <a:cs typeface="Arial"/>
              </a:rPr>
              <a:t>Joseph</a:t>
            </a:r>
            <a:r>
              <a:rPr dirty="0" sz="3200" spc="-15" i="1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3200" spc="-10" i="1">
                <a:solidFill>
                  <a:srgbClr val="000099"/>
                </a:solidFill>
                <a:latin typeface="Arial"/>
                <a:cs typeface="Arial"/>
              </a:rPr>
              <a:t>Wresinski </a:t>
            </a:r>
            <a:r>
              <a:rPr dirty="0" sz="3200" i="1">
                <a:solidFill>
                  <a:srgbClr val="000099"/>
                </a:solidFill>
                <a:latin typeface="Arial"/>
                <a:cs typeface="Arial"/>
              </a:rPr>
              <a:t>presents</a:t>
            </a:r>
            <a:r>
              <a:rPr dirty="0" sz="3200" spc="-35" i="1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3200" spc="-50" i="1">
                <a:solidFill>
                  <a:srgbClr val="000099"/>
                </a:solidFill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036093" y="1712838"/>
            <a:ext cx="3224530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8155" algn="l"/>
                <a:tab pos="2900045" algn="l"/>
              </a:tabLst>
            </a:pPr>
            <a:r>
              <a:rPr dirty="0" sz="4400" spc="-50" b="1">
                <a:solidFill>
                  <a:srgbClr val="000099"/>
                </a:solidFill>
                <a:latin typeface="Arial"/>
                <a:cs typeface="Arial"/>
              </a:rPr>
              <a:t>«</a:t>
            </a:r>
            <a:r>
              <a:rPr dirty="0" sz="4400" b="1">
                <a:solidFill>
                  <a:srgbClr val="000099"/>
                </a:solidFill>
                <a:latin typeface="Arial"/>
                <a:cs typeface="Arial"/>
              </a:rPr>
              <a:t>	</a:t>
            </a:r>
            <a:r>
              <a:rPr dirty="0" sz="4400" spc="-10" b="1">
                <a:solidFill>
                  <a:srgbClr val="000099"/>
                </a:solidFill>
                <a:latin typeface="Arial"/>
                <a:cs typeface="Arial"/>
              </a:rPr>
              <a:t>JOSEPH</a:t>
            </a:r>
            <a:r>
              <a:rPr dirty="0" sz="4400" b="1">
                <a:solidFill>
                  <a:srgbClr val="000099"/>
                </a:solidFill>
                <a:latin typeface="Arial"/>
                <a:cs typeface="Arial"/>
              </a:rPr>
              <a:t>	</a:t>
            </a:r>
            <a:r>
              <a:rPr dirty="0" sz="4400" spc="-50" b="1">
                <a:solidFill>
                  <a:srgbClr val="000099"/>
                </a:solidFill>
                <a:latin typeface="Arial"/>
                <a:cs typeface="Arial"/>
              </a:rPr>
              <a:t>»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1440" y="660971"/>
            <a:ext cx="471106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84195" algn="l"/>
              </a:tabLst>
            </a:pPr>
            <a:r>
              <a:rPr dirty="0" spc="-10"/>
              <a:t>Wrzesinski</a:t>
            </a:r>
            <a:r>
              <a:rPr dirty="0"/>
              <a:t>	</a:t>
            </a:r>
            <a:r>
              <a:rPr dirty="0" spc="-10"/>
              <a:t>family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912" y="2708275"/>
            <a:ext cx="7272337" cy="237648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05826" y="360464"/>
            <a:ext cx="6802755" cy="5525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2095">
              <a:lnSpc>
                <a:spcPct val="100000"/>
              </a:lnSpc>
              <a:spcBef>
                <a:spcPts val="100"/>
              </a:spcBef>
            </a:pPr>
            <a:r>
              <a:rPr dirty="0" sz="2800" spc="-20" b="1">
                <a:solidFill>
                  <a:srgbClr val="EAEAEA"/>
                </a:solidFill>
                <a:latin typeface="Arial"/>
                <a:cs typeface="Arial"/>
              </a:rPr>
              <a:t>1921</a:t>
            </a:r>
            <a:endParaRPr sz="2800">
              <a:latin typeface="Arial"/>
              <a:cs typeface="Arial"/>
            </a:endParaRPr>
          </a:p>
          <a:p>
            <a:pPr marL="252095" marR="5080">
              <a:lnSpc>
                <a:spcPct val="100000"/>
              </a:lnSpc>
            </a:pPr>
            <a:r>
              <a:rPr dirty="0" sz="2800" b="1">
                <a:solidFill>
                  <a:srgbClr val="EAEAEA"/>
                </a:solidFill>
                <a:latin typeface="Arial"/>
                <a:cs typeface="Arial"/>
              </a:rPr>
              <a:t>«</a:t>
            </a:r>
            <a:r>
              <a:rPr dirty="0" sz="2800" spc="-50" b="1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dirty="0" sz="2800" b="1" i="1">
                <a:solidFill>
                  <a:srgbClr val="EAEAEA"/>
                </a:solidFill>
                <a:latin typeface="Arial"/>
                <a:cs typeface="Arial"/>
              </a:rPr>
              <a:t>I</a:t>
            </a:r>
            <a:r>
              <a:rPr dirty="0" sz="2800" spc="-45" b="1" i="1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dirty="0" sz="2800" b="1" i="1">
                <a:solidFill>
                  <a:srgbClr val="EAEAEA"/>
                </a:solidFill>
                <a:latin typeface="Arial"/>
                <a:cs typeface="Arial"/>
              </a:rPr>
              <a:t>was</a:t>
            </a:r>
            <a:r>
              <a:rPr dirty="0" sz="2800" spc="-50" b="1" i="1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dirty="0" sz="2800" b="1" i="1">
                <a:solidFill>
                  <a:srgbClr val="EAEAEA"/>
                </a:solidFill>
                <a:latin typeface="Arial"/>
                <a:cs typeface="Arial"/>
              </a:rPr>
              <a:t>involved</a:t>
            </a:r>
            <a:r>
              <a:rPr dirty="0" sz="2800" spc="-45" b="1" i="1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dirty="0" sz="2800" b="1" i="1">
                <a:solidFill>
                  <a:srgbClr val="EAEAEA"/>
                </a:solidFill>
                <a:latin typeface="Arial"/>
                <a:cs typeface="Arial"/>
              </a:rPr>
              <a:t>in</a:t>
            </a:r>
            <a:r>
              <a:rPr dirty="0" sz="2800" spc="-50" b="1" i="1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dirty="0" sz="2800" b="1" i="1">
                <a:solidFill>
                  <a:srgbClr val="EAEAEA"/>
                </a:solidFill>
                <a:latin typeface="Arial"/>
                <a:cs typeface="Arial"/>
              </a:rPr>
              <a:t>the</a:t>
            </a:r>
            <a:r>
              <a:rPr dirty="0" sz="2800" spc="-45" b="1" i="1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dirty="0" sz="2800" b="1" i="1">
                <a:solidFill>
                  <a:srgbClr val="EAEAEA"/>
                </a:solidFill>
                <a:latin typeface="Arial"/>
                <a:cs typeface="Arial"/>
              </a:rPr>
              <a:t>struggle</a:t>
            </a:r>
            <a:r>
              <a:rPr dirty="0" sz="2800" spc="-50" b="1" i="1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dirty="0" sz="2800" b="1" i="1">
                <a:solidFill>
                  <a:srgbClr val="EAEAEA"/>
                </a:solidFill>
                <a:latin typeface="Arial"/>
                <a:cs typeface="Arial"/>
              </a:rPr>
              <a:t>to</a:t>
            </a:r>
            <a:r>
              <a:rPr dirty="0" sz="2800" spc="-45" b="1" i="1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dirty="0" sz="2800" spc="-10" b="1" i="1">
                <a:solidFill>
                  <a:srgbClr val="EAEAEA"/>
                </a:solidFill>
                <a:latin typeface="Arial"/>
                <a:cs typeface="Arial"/>
              </a:rPr>
              <a:t>find, </a:t>
            </a:r>
            <a:r>
              <a:rPr dirty="0" sz="2800" b="1" i="1">
                <a:solidFill>
                  <a:srgbClr val="EAEAEA"/>
                </a:solidFill>
                <a:latin typeface="Arial"/>
                <a:cs typeface="Arial"/>
              </a:rPr>
              <a:t>food</a:t>
            </a:r>
            <a:r>
              <a:rPr dirty="0" sz="2800" spc="-60" b="1" i="1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dirty="0" sz="2800" b="1" i="1">
                <a:solidFill>
                  <a:srgbClr val="EAEAEA"/>
                </a:solidFill>
                <a:latin typeface="Arial"/>
                <a:cs typeface="Arial"/>
              </a:rPr>
              <a:t>from</a:t>
            </a:r>
            <a:r>
              <a:rPr dirty="0" sz="2800" spc="-60" b="1" i="1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dirty="0" sz="2800" b="1" i="1">
                <a:solidFill>
                  <a:srgbClr val="EAEAEA"/>
                </a:solidFill>
                <a:latin typeface="Arial"/>
                <a:cs typeface="Arial"/>
              </a:rPr>
              <a:t>a</a:t>
            </a:r>
            <a:r>
              <a:rPr dirty="0" sz="2800" spc="-55" b="1" i="1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dirty="0" sz="2800" b="1" i="1">
                <a:solidFill>
                  <a:srgbClr val="EAEAEA"/>
                </a:solidFill>
                <a:latin typeface="Arial"/>
                <a:cs typeface="Arial"/>
              </a:rPr>
              <a:t>very</a:t>
            </a:r>
            <a:r>
              <a:rPr dirty="0" sz="2800" spc="-60" b="1" i="1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dirty="0" sz="2800" b="1" i="1">
                <a:solidFill>
                  <a:srgbClr val="EAEAEA"/>
                </a:solidFill>
                <a:latin typeface="Arial"/>
                <a:cs typeface="Arial"/>
              </a:rPr>
              <a:t>early</a:t>
            </a:r>
            <a:r>
              <a:rPr dirty="0" sz="2800" spc="-55" b="1" i="1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dirty="0" sz="2800" b="1" i="1">
                <a:solidFill>
                  <a:srgbClr val="EAEAEA"/>
                </a:solidFill>
                <a:latin typeface="Arial"/>
                <a:cs typeface="Arial"/>
              </a:rPr>
              <a:t>age.</a:t>
            </a:r>
            <a:r>
              <a:rPr dirty="0" sz="2800" spc="-45" b="1" i="1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dirty="0" sz="2800" spc="-50" b="1">
                <a:solidFill>
                  <a:srgbClr val="EAEAEA"/>
                </a:solidFill>
                <a:latin typeface="Arial"/>
                <a:cs typeface="Arial"/>
              </a:rPr>
              <a:t>»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125"/>
              </a:spcBef>
            </a:pPr>
            <a:endParaRPr sz="2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lr>
                <a:srgbClr val="FFFFCC"/>
              </a:buClr>
              <a:buSzPct val="69642"/>
              <a:buChar char="■"/>
              <a:tabLst>
                <a:tab pos="354965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Joseph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keeps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goat</a:t>
            </a:r>
            <a:endParaRPr sz="2800">
              <a:latin typeface="Arial"/>
              <a:cs typeface="Arial"/>
            </a:endParaRPr>
          </a:p>
          <a:p>
            <a:pPr marL="355600" marR="2921000">
              <a:lnSpc>
                <a:spcPct val="100000"/>
              </a:lnSpc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dirty="0" sz="2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8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dirty="0" sz="28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four</a:t>
            </a:r>
            <a:r>
              <a:rPr dirty="0" sz="28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years</a:t>
            </a:r>
            <a:r>
              <a:rPr dirty="0" sz="28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 i="1">
                <a:solidFill>
                  <a:srgbClr val="FFFFFF"/>
                </a:solidFill>
                <a:latin typeface="Arial"/>
                <a:cs typeface="Arial"/>
              </a:rPr>
              <a:t>old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8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dirty="0" sz="28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dirty="0" sz="28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dirty="0" sz="28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dirty="0" sz="28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 i="1">
                <a:solidFill>
                  <a:srgbClr val="FFFFFF"/>
                </a:solidFill>
                <a:latin typeface="Arial"/>
                <a:cs typeface="Arial"/>
              </a:rPr>
              <a:t>led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8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goat</a:t>
            </a:r>
            <a:r>
              <a:rPr dirty="0" sz="28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dirty="0" sz="28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8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 i="1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field.</a:t>
            </a:r>
            <a:r>
              <a:rPr dirty="0" sz="280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dirty="0" sz="280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goat</a:t>
            </a:r>
            <a:r>
              <a:rPr dirty="0" sz="280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 i="1">
                <a:solidFill>
                  <a:srgbClr val="FFFFFF"/>
                </a:solidFill>
                <a:latin typeface="Arial"/>
                <a:cs typeface="Arial"/>
              </a:rPr>
              <a:t>would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feed</a:t>
            </a:r>
            <a:r>
              <a:rPr dirty="0" sz="28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us,</a:t>
            </a:r>
            <a:r>
              <a:rPr dirty="0" sz="28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my</a:t>
            </a:r>
            <a:r>
              <a:rPr dirty="0" sz="28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 i="1">
                <a:solidFill>
                  <a:srgbClr val="FFFFFF"/>
                </a:solidFill>
                <a:latin typeface="Arial"/>
                <a:cs typeface="Arial"/>
              </a:rPr>
              <a:t>newly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born</a:t>
            </a:r>
            <a:r>
              <a:rPr dirty="0" sz="2800" spc="-6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little</a:t>
            </a:r>
            <a:r>
              <a:rPr dirty="0" sz="28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sister</a:t>
            </a:r>
            <a:r>
              <a:rPr dirty="0" sz="28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 i="1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8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rest</a:t>
            </a:r>
            <a:r>
              <a:rPr dirty="0" sz="28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8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dirty="0" sz="28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»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05400" y="1905000"/>
            <a:ext cx="3444875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539" y="325691"/>
            <a:ext cx="7350759" cy="13665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40180" algn="l"/>
                <a:tab pos="2122805" algn="l"/>
                <a:tab pos="4263390" algn="l"/>
                <a:tab pos="5847715" algn="l"/>
                <a:tab pos="6499860" algn="l"/>
              </a:tabLst>
            </a:pPr>
            <a:r>
              <a:rPr dirty="0" spc="-10"/>
              <a:t>Joseph</a:t>
            </a:r>
            <a:r>
              <a:rPr dirty="0"/>
              <a:t>	</a:t>
            </a:r>
            <a:r>
              <a:rPr dirty="0" spc="-10"/>
              <a:t>serving</a:t>
            </a:r>
            <a:r>
              <a:rPr dirty="0"/>
              <a:t>	</a:t>
            </a:r>
            <a:r>
              <a:rPr dirty="0" spc="-20"/>
              <a:t>mass</a:t>
            </a:r>
            <a:r>
              <a:rPr dirty="0"/>
              <a:t>	</a:t>
            </a:r>
            <a:r>
              <a:rPr dirty="0" spc="-25"/>
              <a:t>at</a:t>
            </a:r>
            <a:r>
              <a:rPr dirty="0"/>
              <a:t>	</a:t>
            </a:r>
            <a:r>
              <a:rPr dirty="0" spc="-25"/>
              <a:t>the </a:t>
            </a:r>
            <a:r>
              <a:rPr dirty="0" spc="-10"/>
              <a:t>local</a:t>
            </a:r>
            <a:r>
              <a:rPr dirty="0"/>
              <a:t>	</a:t>
            </a:r>
            <a:r>
              <a:rPr dirty="0" spc="-10"/>
              <a:t>church.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194752" y="1979129"/>
            <a:ext cx="3484245" cy="434149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355600" marR="207645" indent="-342900">
              <a:lnSpc>
                <a:spcPts val="2590"/>
              </a:lnSpc>
              <a:spcBef>
                <a:spcPts val="425"/>
              </a:spcBef>
              <a:buClr>
                <a:srgbClr val="FFFFCC"/>
              </a:buClr>
              <a:buSzPct val="68750"/>
              <a:buChar char="■"/>
              <a:tabLst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dirty="0" sz="2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started</a:t>
            </a:r>
            <a:r>
              <a:rPr dirty="0" sz="2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2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2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early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age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serve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second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mass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am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2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chapel</a:t>
            </a:r>
            <a:r>
              <a:rPr dirty="0" sz="2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Sisters</a:t>
            </a:r>
            <a:r>
              <a:rPr dirty="0" sz="2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Good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Sheperd.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ts val="2735"/>
              </a:lnSpc>
              <a:spcBef>
                <a:spcPts val="2275"/>
              </a:spcBef>
              <a:buClr>
                <a:srgbClr val="FFFFCC"/>
              </a:buClr>
              <a:buSzPct val="68750"/>
              <a:buChar char="■"/>
              <a:tabLst>
                <a:tab pos="354965" algn="l"/>
              </a:tabLst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Joseph</a:t>
            </a:r>
            <a:r>
              <a:rPr dirty="0" sz="24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355600" marR="5080">
              <a:lnSpc>
                <a:spcPts val="2590"/>
              </a:lnSpc>
              <a:spcBef>
                <a:spcPts val="185"/>
              </a:spcBef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4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serving</a:t>
            </a:r>
            <a:r>
              <a:rPr dirty="0" sz="24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 i="1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mass,</a:t>
            </a:r>
            <a:r>
              <a:rPr dirty="0" sz="24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would</a:t>
            </a:r>
            <a:r>
              <a:rPr dirty="0" sz="24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dirty="0" sz="24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 i="1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right</a:t>
            </a:r>
            <a:r>
              <a:rPr dirty="0" sz="24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dirty="0" sz="24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day</a:t>
            </a:r>
            <a:r>
              <a:rPr dirty="0" sz="24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4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 i="1">
                <a:solidFill>
                  <a:srgbClr val="FFFFFF"/>
                </a:solidFill>
                <a:latin typeface="Arial"/>
                <a:cs typeface="Arial"/>
              </a:rPr>
              <a:t>big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bowl</a:t>
            </a:r>
            <a:r>
              <a:rPr dirty="0" sz="24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4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milky</a:t>
            </a:r>
            <a:r>
              <a:rPr dirty="0" sz="24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FFFFFF"/>
                </a:solidFill>
                <a:latin typeface="Arial"/>
                <a:cs typeface="Arial"/>
              </a:rPr>
              <a:t>coffee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400" spc="-7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r>
              <a:rPr dirty="0" sz="2400" spc="-7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bread...</a:t>
            </a:r>
            <a:r>
              <a:rPr dirty="0" sz="24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»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05400" y="2133600"/>
            <a:ext cx="3211512" cy="42481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539" y="325691"/>
            <a:ext cx="5116195" cy="13665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122805" algn="l"/>
                <a:tab pos="3892550" algn="l"/>
                <a:tab pos="4792345" algn="l"/>
              </a:tabLst>
            </a:pPr>
            <a:r>
              <a:rPr dirty="0" spc="-10"/>
              <a:t>Joseph</a:t>
            </a:r>
            <a:r>
              <a:rPr dirty="0"/>
              <a:t>	</a:t>
            </a:r>
            <a:r>
              <a:rPr dirty="0" spc="-10"/>
              <a:t>works</a:t>
            </a:r>
            <a:r>
              <a:rPr dirty="0"/>
              <a:t>	</a:t>
            </a:r>
            <a:r>
              <a:rPr dirty="0" spc="-25"/>
              <a:t>for</a:t>
            </a:r>
            <a:r>
              <a:rPr dirty="0"/>
              <a:t>	</a:t>
            </a:r>
            <a:r>
              <a:rPr dirty="0" spc="-50"/>
              <a:t>a </a:t>
            </a:r>
            <a:r>
              <a:rPr dirty="0" spc="-10"/>
              <a:t>butcher.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05826" y="2116429"/>
            <a:ext cx="3866515" cy="3909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indent="-342265">
              <a:lnSpc>
                <a:spcPts val="3190"/>
              </a:lnSpc>
              <a:spcBef>
                <a:spcPts val="100"/>
              </a:spcBef>
              <a:buClr>
                <a:srgbClr val="FFFFCC"/>
              </a:buClr>
              <a:buSzPct val="69642"/>
              <a:buChar char="■"/>
              <a:tabLst>
                <a:tab pos="354965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Joseph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355600" marR="5080">
              <a:lnSpc>
                <a:spcPts val="3020"/>
              </a:lnSpc>
              <a:spcBef>
                <a:spcPts val="215"/>
              </a:spcBef>
              <a:tabLst>
                <a:tab pos="3754754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So,</a:t>
            </a:r>
            <a:r>
              <a:rPr dirty="0" sz="28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28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8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age</a:t>
            </a:r>
            <a:r>
              <a:rPr dirty="0" sz="28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8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0" i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800" spc="-50" i="1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had</a:t>
            </a:r>
            <a:r>
              <a:rPr dirty="0" sz="28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found</a:t>
            </a:r>
            <a:r>
              <a:rPr dirty="0" sz="280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 i="1">
                <a:solidFill>
                  <a:srgbClr val="FFFFFF"/>
                </a:solidFill>
                <a:latin typeface="Arial"/>
                <a:cs typeface="Arial"/>
              </a:rPr>
              <a:t>another</a:t>
            </a:r>
            <a:endParaRPr sz="2800">
              <a:latin typeface="Arial"/>
              <a:cs typeface="Arial"/>
            </a:endParaRPr>
          </a:p>
          <a:p>
            <a:pPr marL="355600" marR="262255">
              <a:lnSpc>
                <a:spcPts val="3020"/>
              </a:lnSpc>
              <a:spcBef>
                <a:spcPts val="5"/>
              </a:spcBef>
            </a:pP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job</a:t>
            </a:r>
            <a:r>
              <a:rPr dirty="0" sz="2800" spc="-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;</a:t>
            </a:r>
            <a:r>
              <a:rPr dirty="0" sz="2800" spc="-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800" spc="-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dirty="0" sz="2800" spc="-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 i="1">
                <a:solidFill>
                  <a:srgbClr val="FFFFFF"/>
                </a:solidFill>
                <a:latin typeface="Arial"/>
                <a:cs typeface="Arial"/>
              </a:rPr>
              <a:t>running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errands</a:t>
            </a:r>
            <a:r>
              <a:rPr dirty="0" sz="280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800" spc="-6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 i="1">
                <a:solidFill>
                  <a:srgbClr val="FFFFFF"/>
                </a:solidFill>
                <a:latin typeface="Arial"/>
                <a:cs typeface="Arial"/>
              </a:rPr>
              <a:t>Marie-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Louise,</a:t>
            </a:r>
            <a:r>
              <a:rPr dirty="0" sz="2800" spc="-8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800" spc="-8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 i="1">
                <a:solidFill>
                  <a:srgbClr val="FFFFFF"/>
                </a:solidFill>
                <a:latin typeface="Arial"/>
                <a:cs typeface="Arial"/>
              </a:rPr>
              <a:t>butcher,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dirty="0" sz="280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800" spc="-6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return</a:t>
            </a:r>
            <a:r>
              <a:rPr dirty="0" sz="2800" spc="-6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 i="1">
                <a:solidFill>
                  <a:srgbClr val="FFFFFF"/>
                </a:solidFill>
                <a:latin typeface="Arial"/>
                <a:cs typeface="Arial"/>
              </a:rPr>
              <a:t>gave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dirty="0" sz="28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28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francs</a:t>
            </a:r>
            <a:r>
              <a:rPr dirty="0" sz="28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8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 i="1">
                <a:solidFill>
                  <a:srgbClr val="FFFFFF"/>
                </a:solidFill>
                <a:latin typeface="Arial"/>
                <a:cs typeface="Arial"/>
              </a:rPr>
              <a:t>horse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meat</a:t>
            </a:r>
            <a:r>
              <a:rPr dirty="0" sz="2800" spc="-8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nearly</a:t>
            </a:r>
            <a:r>
              <a:rPr dirty="0" sz="2800" spc="-7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 i="1">
                <a:solidFill>
                  <a:srgbClr val="FFFFFF"/>
                </a:solidFill>
                <a:latin typeface="Arial"/>
                <a:cs typeface="Arial"/>
              </a:rPr>
              <a:t>every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day</a:t>
            </a:r>
            <a:r>
              <a:rPr dirty="0" sz="28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»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3350" y="1981200"/>
            <a:ext cx="3097212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539" y="692518"/>
            <a:ext cx="4260215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56640" algn="l"/>
                <a:tab pos="2664460" algn="l"/>
              </a:tabLst>
            </a:pPr>
            <a:r>
              <a:rPr dirty="0" sz="4000" spc="-25"/>
              <a:t>The</a:t>
            </a:r>
            <a:r>
              <a:rPr dirty="0" sz="4000"/>
              <a:t>	</a:t>
            </a:r>
            <a:r>
              <a:rPr dirty="0" sz="4000" spc="-10"/>
              <a:t>family</a:t>
            </a:r>
            <a:r>
              <a:rPr dirty="0" sz="4000"/>
              <a:t>	</a:t>
            </a:r>
            <a:r>
              <a:rPr dirty="0" sz="4000" spc="-10"/>
              <a:t>works</a:t>
            </a:r>
            <a:r>
              <a:rPr dirty="0" sz="3200" spc="-10"/>
              <a:t>.</a:t>
            </a:r>
            <a:endParaRPr sz="3200"/>
          </a:p>
        </p:txBody>
      </p:sp>
      <p:sp>
        <p:nvSpPr>
          <p:cNvPr id="3" name="object 3" descr=""/>
          <p:cNvSpPr txBox="1"/>
          <p:nvPr/>
        </p:nvSpPr>
        <p:spPr>
          <a:xfrm>
            <a:off x="1121727" y="1871243"/>
            <a:ext cx="3331845" cy="4414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FFFFCC"/>
              </a:buClr>
              <a:buSzPct val="68750"/>
              <a:buChar char="■"/>
              <a:tabLst>
                <a:tab pos="354965" algn="l"/>
              </a:tabLst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Louis</a:t>
            </a:r>
            <a:r>
              <a:rPr dirty="0" sz="2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Wrzesinski</a:t>
            </a:r>
            <a:r>
              <a:rPr dirty="0" sz="24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355600" marR="508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Putting</a:t>
            </a:r>
            <a:r>
              <a:rPr dirty="0" sz="2400" spc="-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4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 i="1">
                <a:solidFill>
                  <a:srgbClr val="FFFFFF"/>
                </a:solidFill>
                <a:latin typeface="Arial"/>
                <a:cs typeface="Arial"/>
              </a:rPr>
              <a:t>Zig-</a:t>
            </a:r>
            <a:r>
              <a:rPr dirty="0" sz="2400" spc="-25" i="1">
                <a:solidFill>
                  <a:srgbClr val="FFFFFF"/>
                </a:solidFill>
                <a:latin typeface="Arial"/>
                <a:cs typeface="Arial"/>
              </a:rPr>
              <a:t>Zag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paper</a:t>
            </a:r>
            <a:r>
              <a:rPr dirty="0" sz="24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together</a:t>
            </a:r>
            <a:r>
              <a:rPr dirty="0" sz="240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dirty="0" sz="24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0" i="1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real</a:t>
            </a:r>
            <a:r>
              <a:rPr dirty="0" sz="24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knack</a:t>
            </a:r>
            <a:r>
              <a:rPr dirty="0" sz="24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dirty="0" sz="24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 i="1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point</a:t>
            </a:r>
            <a:r>
              <a:rPr dirty="0" sz="24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4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view</a:t>
            </a:r>
            <a:r>
              <a:rPr dirty="0" sz="24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4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FFFFFF"/>
                </a:solidFill>
                <a:latin typeface="Arial"/>
                <a:cs typeface="Arial"/>
              </a:rPr>
              <a:t>speed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because</a:t>
            </a:r>
            <a:r>
              <a:rPr dirty="0" sz="2400" spc="-6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dirty="0" sz="24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dirty="0" sz="24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FFFFFF"/>
                </a:solidFill>
                <a:latin typeface="Arial"/>
                <a:cs typeface="Arial"/>
              </a:rPr>
              <a:t>badly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paid.</a:t>
            </a:r>
            <a:r>
              <a:rPr dirty="0" sz="24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dirty="0" sz="24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dirty="0" sz="24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hard</a:t>
            </a:r>
            <a:r>
              <a:rPr dirty="0" sz="24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 i="1">
                <a:solidFill>
                  <a:srgbClr val="FFFFFF"/>
                </a:solidFill>
                <a:latin typeface="Arial"/>
                <a:cs typeface="Arial"/>
              </a:rPr>
              <a:t>work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4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dirty="0" sz="24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needed</a:t>
            </a:r>
            <a:r>
              <a:rPr dirty="0" sz="24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FFFFFF"/>
                </a:solidFill>
                <a:latin typeface="Arial"/>
                <a:cs typeface="Arial"/>
              </a:rPr>
              <a:t>skillful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fingers</a:t>
            </a:r>
            <a:r>
              <a:rPr dirty="0" sz="24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4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succeed.</a:t>
            </a:r>
            <a:r>
              <a:rPr dirty="0" sz="24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 i="1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dirty="0" sz="24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necessary</a:t>
            </a:r>
            <a:r>
              <a:rPr dirty="0" sz="240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dirty="0" sz="240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 i="1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fall</a:t>
            </a:r>
            <a:r>
              <a:rPr dirty="0" sz="24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asleep.</a:t>
            </a:r>
            <a:r>
              <a:rPr dirty="0" sz="24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dirty="0" sz="24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 i="1">
                <a:solidFill>
                  <a:srgbClr val="FFFFFF"/>
                </a:solidFill>
                <a:latin typeface="Arial"/>
                <a:cs typeface="Arial"/>
              </a:rPr>
              <a:t>were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helping</a:t>
            </a:r>
            <a:r>
              <a:rPr dirty="0" sz="24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my</a:t>
            </a:r>
            <a:r>
              <a:rPr dirty="0" sz="24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mother.</a:t>
            </a:r>
            <a:r>
              <a:rPr dirty="0" sz="2400" spc="-6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»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6050" y="1981200"/>
            <a:ext cx="3071812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539" y="325691"/>
            <a:ext cx="6761480" cy="13665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10335" algn="l"/>
                <a:tab pos="1751964" algn="l"/>
                <a:tab pos="4637405" algn="l"/>
                <a:tab pos="5320030" algn="l"/>
              </a:tabLst>
            </a:pPr>
            <a:r>
              <a:rPr dirty="0" spc="-20"/>
              <a:t>1929</a:t>
            </a:r>
            <a:r>
              <a:rPr dirty="0"/>
              <a:t>	</a:t>
            </a:r>
            <a:r>
              <a:rPr dirty="0" spc="-50"/>
              <a:t>-</a:t>
            </a:r>
            <a:r>
              <a:rPr dirty="0"/>
              <a:t>	</a:t>
            </a:r>
            <a:r>
              <a:rPr dirty="0" spc="-10"/>
              <a:t>Certificate</a:t>
            </a:r>
            <a:r>
              <a:rPr dirty="0"/>
              <a:t>	</a:t>
            </a:r>
            <a:r>
              <a:rPr dirty="0" spc="-25"/>
              <a:t>of</a:t>
            </a:r>
            <a:r>
              <a:rPr dirty="0"/>
              <a:t>	</a:t>
            </a:r>
            <a:r>
              <a:rPr dirty="0" spc="-20"/>
              <a:t>basic </a:t>
            </a:r>
            <a:r>
              <a:rPr dirty="0" spc="-10"/>
              <a:t>education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011102" y="2160168"/>
            <a:ext cx="4025265" cy="3317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FFFFCC"/>
              </a:buClr>
              <a:buSzPct val="68750"/>
              <a:buChar char="■"/>
              <a:tabLst>
                <a:tab pos="355600" algn="l"/>
                <a:tab pos="3554729" algn="l"/>
              </a:tabLst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Joseph</a:t>
            </a:r>
            <a:r>
              <a:rPr dirty="0" sz="24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achieving</a:t>
            </a:r>
            <a:r>
              <a:rPr dirty="0" sz="24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his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dirty="0" sz="24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certificate</a:t>
            </a:r>
            <a:r>
              <a:rPr dirty="0" sz="24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?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teacher</a:t>
            </a:r>
            <a:r>
              <a:rPr dirty="0" sz="2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there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dirty="0" sz="2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no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question</a:t>
            </a:r>
            <a:r>
              <a:rPr dirty="0" sz="2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dirty="0" sz="2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dirty="0" sz="2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!</a:t>
            </a:r>
            <a:endParaRPr sz="2400">
              <a:latin typeface="Arial"/>
              <a:cs typeface="Arial"/>
            </a:endParaRPr>
          </a:p>
          <a:p>
            <a:pPr marL="355600" marR="140335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My</a:t>
            </a:r>
            <a:r>
              <a:rPr dirty="0" sz="24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mother</a:t>
            </a:r>
            <a:r>
              <a:rPr dirty="0" sz="24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knew</a:t>
            </a:r>
            <a:r>
              <a:rPr dirty="0" sz="24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FFFFFF"/>
                </a:solidFill>
                <a:latin typeface="Arial"/>
                <a:cs typeface="Arial"/>
              </a:rPr>
              <a:t>wasn’t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stupid.</a:t>
            </a:r>
            <a:r>
              <a:rPr dirty="0" sz="24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dirty="0" sz="24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dirty="0" sz="24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her</a:t>
            </a:r>
            <a:r>
              <a:rPr dirty="0" sz="24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 i="1">
                <a:solidFill>
                  <a:srgbClr val="FFFFFF"/>
                </a:solidFill>
                <a:latin typeface="Arial"/>
                <a:cs typeface="Arial"/>
              </a:rPr>
              <a:t>who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enrolled</a:t>
            </a:r>
            <a:r>
              <a:rPr dirty="0" sz="24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dirty="0" sz="24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4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FFFFFF"/>
                </a:solidFill>
                <a:latin typeface="Arial"/>
                <a:cs typeface="Arial"/>
              </a:rPr>
              <a:t>pushed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dirty="0" sz="2400" spc="-6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400" spc="-6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complete</a:t>
            </a:r>
            <a:r>
              <a:rPr dirty="0" sz="2400" spc="-6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 i="1">
                <a:solidFill>
                  <a:srgbClr val="FFFFFF"/>
                </a:solidFill>
                <a:latin typeface="Arial"/>
                <a:cs typeface="Arial"/>
              </a:rPr>
              <a:t>it.»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4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Joseph</a:t>
            </a:r>
            <a:r>
              <a:rPr dirty="0" sz="24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succeeded</a:t>
            </a:r>
            <a:r>
              <a:rPr dirty="0" sz="24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!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066800" y="2713037"/>
            <a:ext cx="3695700" cy="2651125"/>
            <a:chOff x="1066800" y="2713037"/>
            <a:chExt cx="3695700" cy="265112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800" y="2713037"/>
              <a:ext cx="3695700" cy="2651125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3203575" y="3429000"/>
              <a:ext cx="360680" cy="647700"/>
            </a:xfrm>
            <a:custGeom>
              <a:avLst/>
              <a:gdLst/>
              <a:ahLst/>
              <a:cxnLst/>
              <a:rect l="l" t="t" r="r" b="b"/>
              <a:pathLst>
                <a:path w="360679" h="647700">
                  <a:moveTo>
                    <a:pt x="105539" y="0"/>
                  </a:moveTo>
                  <a:lnTo>
                    <a:pt x="0" y="189687"/>
                  </a:lnTo>
                  <a:lnTo>
                    <a:pt x="0" y="458012"/>
                  </a:lnTo>
                  <a:lnTo>
                    <a:pt x="105539" y="647700"/>
                  </a:lnTo>
                  <a:lnTo>
                    <a:pt x="254822" y="647700"/>
                  </a:lnTo>
                  <a:lnTo>
                    <a:pt x="360361" y="458012"/>
                  </a:lnTo>
                  <a:lnTo>
                    <a:pt x="360361" y="189687"/>
                  </a:lnTo>
                  <a:lnTo>
                    <a:pt x="254822" y="0"/>
                  </a:lnTo>
                  <a:lnTo>
                    <a:pt x="105539" y="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539" y="175437"/>
            <a:ext cx="6880859" cy="1671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18</a:t>
            </a:r>
            <a:r>
              <a:rPr dirty="0" sz="3600" spc="-20"/>
              <a:t> </a:t>
            </a:r>
            <a:r>
              <a:rPr dirty="0" sz="3600"/>
              <a:t>january</a:t>
            </a:r>
            <a:r>
              <a:rPr dirty="0" sz="3600" spc="-20"/>
              <a:t> </a:t>
            </a:r>
            <a:r>
              <a:rPr dirty="0" sz="3600"/>
              <a:t>1930</a:t>
            </a:r>
            <a:r>
              <a:rPr dirty="0" sz="3600" spc="-20"/>
              <a:t> </a:t>
            </a:r>
            <a:r>
              <a:rPr dirty="0" sz="3600"/>
              <a:t>:</a:t>
            </a:r>
            <a:r>
              <a:rPr dirty="0" sz="3600" spc="-20"/>
              <a:t> </a:t>
            </a:r>
            <a:r>
              <a:rPr dirty="0" sz="3600"/>
              <a:t>From</a:t>
            </a:r>
            <a:r>
              <a:rPr dirty="0" sz="3600" spc="-20"/>
              <a:t> </a:t>
            </a:r>
            <a:r>
              <a:rPr dirty="0" sz="3600" spc="-10"/>
              <a:t>Poland, </a:t>
            </a:r>
            <a:r>
              <a:rPr dirty="0" sz="3600"/>
              <a:t>Wladyslaw</a:t>
            </a:r>
            <a:r>
              <a:rPr dirty="0" sz="3600" spc="-65"/>
              <a:t> </a:t>
            </a:r>
            <a:r>
              <a:rPr dirty="0" sz="3600"/>
              <a:t>Wrzesinski</a:t>
            </a:r>
            <a:r>
              <a:rPr dirty="0" sz="3600" spc="-50"/>
              <a:t> </a:t>
            </a:r>
            <a:r>
              <a:rPr dirty="0" sz="3600"/>
              <a:t>writes</a:t>
            </a:r>
            <a:r>
              <a:rPr dirty="0" sz="3600" spc="-50"/>
              <a:t> </a:t>
            </a:r>
            <a:r>
              <a:rPr dirty="0" sz="3600" spc="-25"/>
              <a:t>to </a:t>
            </a:r>
            <a:r>
              <a:rPr dirty="0" sz="3600"/>
              <a:t>his</a:t>
            </a:r>
            <a:r>
              <a:rPr dirty="0" sz="3600" spc="-15"/>
              <a:t> </a:t>
            </a:r>
            <a:r>
              <a:rPr dirty="0" sz="3600"/>
              <a:t>wife</a:t>
            </a:r>
            <a:r>
              <a:rPr dirty="0" sz="3600" spc="-15"/>
              <a:t> </a:t>
            </a:r>
            <a:r>
              <a:rPr dirty="0" sz="3600" spc="-10"/>
              <a:t>Lucrecia</a:t>
            </a:r>
            <a:endParaRPr sz="3600"/>
          </a:p>
        </p:txBody>
      </p:sp>
      <p:sp>
        <p:nvSpPr>
          <p:cNvPr id="3" name="object 3" descr=""/>
          <p:cNvSpPr txBox="1"/>
          <p:nvPr/>
        </p:nvSpPr>
        <p:spPr>
          <a:xfrm>
            <a:off x="5082540" y="2475204"/>
            <a:ext cx="3352800" cy="275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indent="-342265">
              <a:lnSpc>
                <a:spcPts val="3190"/>
              </a:lnSpc>
              <a:spcBef>
                <a:spcPts val="100"/>
              </a:spcBef>
              <a:buClr>
                <a:srgbClr val="FFFFCC"/>
              </a:buClr>
              <a:buSzPct val="69642"/>
              <a:buChar char="■"/>
              <a:tabLst>
                <a:tab pos="354965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Wladyslaw</a:t>
            </a:r>
            <a:r>
              <a:rPr dirty="0" sz="2800" spc="-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355600" marR="5080">
              <a:lnSpc>
                <a:spcPts val="3020"/>
              </a:lnSpc>
              <a:spcBef>
                <a:spcPts val="215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dirty="0" sz="2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It’s</a:t>
            </a:r>
            <a:r>
              <a:rPr dirty="0" sz="28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great</a:t>
            </a:r>
            <a:r>
              <a:rPr dirty="0" sz="28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 i="1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Joseph</a:t>
            </a:r>
            <a:r>
              <a:rPr dirty="0" sz="2800" spc="-9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wants</a:t>
            </a:r>
            <a:r>
              <a:rPr dirty="0" sz="2800" spc="-9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 i="1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r>
              <a:rPr dirty="0" sz="28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8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 i="1">
                <a:solidFill>
                  <a:srgbClr val="FFFFFF"/>
                </a:solidFill>
                <a:latin typeface="Arial"/>
                <a:cs typeface="Arial"/>
              </a:rPr>
              <a:t>because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8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this,</a:t>
            </a:r>
            <a:r>
              <a:rPr dirty="0" sz="28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I’ll</a:t>
            </a:r>
            <a:r>
              <a:rPr dirty="0" sz="28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send</a:t>
            </a:r>
            <a:r>
              <a:rPr dirty="0" sz="28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 i="1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money</a:t>
            </a:r>
            <a:r>
              <a:rPr dirty="0" sz="28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dirty="0" sz="28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 i="1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asked</a:t>
            </a:r>
            <a:r>
              <a:rPr dirty="0" sz="28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for.</a:t>
            </a:r>
            <a:r>
              <a:rPr dirty="0" sz="280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»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5550" y="2205036"/>
            <a:ext cx="334645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107940" y="2692501"/>
            <a:ext cx="3432175" cy="3012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FFFFCC"/>
              </a:buClr>
              <a:buSzPct val="69642"/>
              <a:buChar char="■"/>
              <a:tabLst>
                <a:tab pos="355600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attached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his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letter</a:t>
            </a:r>
            <a:r>
              <a:rPr dirty="0" sz="2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list</a:t>
            </a:r>
            <a:r>
              <a:rPr dirty="0" sz="2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things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would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sending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Angers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black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piano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Antoinette,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violin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dirty="0" sz="2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sons.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0650" y="2133600"/>
            <a:ext cx="3048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8939" y="99237"/>
            <a:ext cx="4874895" cy="1671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0"/>
              <a:t>1943</a:t>
            </a:r>
            <a:endParaRPr sz="3600"/>
          </a:p>
          <a:p>
            <a:pPr marL="12700" marR="5080">
              <a:lnSpc>
                <a:spcPct val="100000"/>
              </a:lnSpc>
            </a:pPr>
            <a:r>
              <a:rPr dirty="0" sz="3600"/>
              <a:t>A</a:t>
            </a:r>
            <a:r>
              <a:rPr dirty="0" sz="3600" spc="-45"/>
              <a:t> </a:t>
            </a:r>
            <a:r>
              <a:rPr dirty="0" sz="3600"/>
              <a:t>letter</a:t>
            </a:r>
            <a:r>
              <a:rPr dirty="0" sz="3600" spc="-35"/>
              <a:t> </a:t>
            </a:r>
            <a:r>
              <a:rPr dirty="0" sz="3600"/>
              <a:t>from</a:t>
            </a:r>
            <a:r>
              <a:rPr dirty="0" sz="3600" spc="-35"/>
              <a:t> </a:t>
            </a:r>
            <a:r>
              <a:rPr dirty="0" sz="3600" spc="-10"/>
              <a:t>Lucrecia, </a:t>
            </a:r>
            <a:r>
              <a:rPr dirty="0" sz="3600"/>
              <a:t>the</a:t>
            </a:r>
            <a:r>
              <a:rPr dirty="0" sz="3600" spc="-45"/>
              <a:t> </a:t>
            </a:r>
            <a:r>
              <a:rPr dirty="0" sz="3600"/>
              <a:t>mother</a:t>
            </a:r>
            <a:r>
              <a:rPr dirty="0" sz="3600" spc="-40"/>
              <a:t> </a:t>
            </a:r>
            <a:r>
              <a:rPr dirty="0" sz="3600"/>
              <a:t>of</a:t>
            </a:r>
            <a:r>
              <a:rPr dirty="0" sz="3600" spc="-40"/>
              <a:t> </a:t>
            </a:r>
            <a:r>
              <a:rPr dirty="0" sz="3600" spc="-10"/>
              <a:t>Joseph</a:t>
            </a:r>
            <a:endParaRPr sz="3600"/>
          </a:p>
        </p:txBody>
      </p:sp>
      <p:sp>
        <p:nvSpPr>
          <p:cNvPr id="3" name="object 3" descr=""/>
          <p:cNvSpPr txBox="1"/>
          <p:nvPr/>
        </p:nvSpPr>
        <p:spPr>
          <a:xfrm>
            <a:off x="5717540" y="2692501"/>
            <a:ext cx="3331845" cy="1305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FFFFCC"/>
              </a:buClr>
              <a:buSzPct val="69642"/>
              <a:buChar char="■"/>
              <a:tabLst>
                <a:tab pos="355600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Lucrecia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writes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her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son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Martin,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youngest.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2590800"/>
            <a:ext cx="3695700" cy="296703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658802" y="2229459"/>
            <a:ext cx="3115310" cy="3562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63500" indent="-342900">
              <a:lnSpc>
                <a:spcPct val="100000"/>
              </a:lnSpc>
              <a:spcBef>
                <a:spcPts val="100"/>
              </a:spcBef>
              <a:buClr>
                <a:srgbClr val="FFFFCC"/>
              </a:buClr>
              <a:buSzPct val="70312"/>
              <a:buChar char="■"/>
              <a:tabLst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Lucrecia</a:t>
            </a:r>
            <a:r>
              <a:rPr dirty="0" sz="3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3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25">
                <a:solidFill>
                  <a:srgbClr val="FFFFFF"/>
                </a:solidFill>
                <a:latin typeface="Arial"/>
                <a:cs typeface="Arial"/>
              </a:rPr>
              <a:t>her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son</a:t>
            </a:r>
            <a:r>
              <a:rPr dirty="0" sz="3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Martin</a:t>
            </a:r>
            <a:r>
              <a:rPr dirty="0" sz="3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5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 marL="355600" marR="5080">
              <a:lnSpc>
                <a:spcPct val="100000"/>
              </a:lnSpc>
              <a:spcBef>
                <a:spcPts val="5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dirty="0" sz="28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dirty="0" sz="28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dirty="0" sz="28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can,</a:t>
            </a:r>
            <a:r>
              <a:rPr dirty="0" sz="28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0" i="1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need</a:t>
            </a:r>
            <a:r>
              <a:rPr dirty="0" sz="2800" spc="-6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800" spc="-6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know</a:t>
            </a:r>
            <a:r>
              <a:rPr dirty="0" sz="28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 i="1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dirty="0" sz="28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28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dead</a:t>
            </a:r>
            <a:r>
              <a:rPr dirty="0" sz="28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 i="1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alive,</a:t>
            </a:r>
            <a:r>
              <a:rPr dirty="0" sz="28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dirty="0" sz="280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 i="1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praying</a:t>
            </a:r>
            <a:r>
              <a:rPr dirty="0" sz="2800" spc="-7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800" spc="-7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 i="1">
                <a:solidFill>
                  <a:srgbClr val="FFFFFF"/>
                </a:solidFill>
                <a:latin typeface="Arial"/>
                <a:cs typeface="Arial"/>
              </a:rPr>
              <a:t>him,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it’s</a:t>
            </a:r>
            <a:r>
              <a:rPr dirty="0" sz="28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dirty="0" sz="28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 i="1">
                <a:solidFill>
                  <a:srgbClr val="FFFFFF"/>
                </a:solidFill>
                <a:latin typeface="Arial"/>
                <a:cs typeface="Arial"/>
              </a:rPr>
              <a:t>father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.»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8887" y="2852736"/>
            <a:ext cx="3695700" cy="29432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1843087"/>
            <a:ext cx="9140825" cy="5015230"/>
            <a:chOff x="0" y="1843087"/>
            <a:chExt cx="9140825" cy="501523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5825" y="1843087"/>
              <a:ext cx="8255000" cy="501491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843087"/>
              <a:ext cx="885825" cy="5014912"/>
            </a:xfrm>
            <a:prstGeom prst="rect">
              <a:avLst/>
            </a:prstGeom>
          </p:spPr>
        </p:pic>
      </p:grpSp>
      <p:grpSp>
        <p:nvGrpSpPr>
          <p:cNvPr id="6" name="object 6" descr=""/>
          <p:cNvGrpSpPr/>
          <p:nvPr/>
        </p:nvGrpSpPr>
        <p:grpSpPr>
          <a:xfrm>
            <a:off x="0" y="6349"/>
            <a:ext cx="9140825" cy="6851650"/>
            <a:chOff x="0" y="6349"/>
            <a:chExt cx="9140825" cy="6851650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6300" y="6349"/>
              <a:ext cx="19049" cy="685165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833562"/>
              <a:ext cx="9140825" cy="19050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1266189" y="2691498"/>
            <a:ext cx="7304405" cy="1854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56640" algn="l"/>
              </a:tabLst>
            </a:pPr>
            <a:r>
              <a:rPr dirty="0" sz="4000" spc="-25" b="1">
                <a:solidFill>
                  <a:srgbClr val="EAEAEA"/>
                </a:solidFill>
                <a:latin typeface="Arial"/>
                <a:cs typeface="Arial"/>
              </a:rPr>
              <a:t>The</a:t>
            </a:r>
            <a:r>
              <a:rPr dirty="0" sz="4000" b="1">
                <a:solidFill>
                  <a:srgbClr val="EAEAEA"/>
                </a:solidFill>
                <a:latin typeface="Arial"/>
                <a:cs typeface="Arial"/>
              </a:rPr>
              <a:t>	</a:t>
            </a:r>
            <a:r>
              <a:rPr dirty="0" sz="4000" spc="-10" b="1">
                <a:solidFill>
                  <a:srgbClr val="EAEAEA"/>
                </a:solidFill>
                <a:latin typeface="Arial"/>
                <a:cs typeface="Arial"/>
              </a:rPr>
              <a:t>CHILDHOOD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056005" algn="l"/>
                <a:tab pos="2974975" algn="l"/>
              </a:tabLst>
            </a:pPr>
            <a:r>
              <a:rPr dirty="0" sz="4000" spc="-25" b="1">
                <a:solidFill>
                  <a:srgbClr val="EAEAEA"/>
                </a:solidFill>
                <a:latin typeface="Arial"/>
                <a:cs typeface="Arial"/>
              </a:rPr>
              <a:t>and</a:t>
            </a:r>
            <a:r>
              <a:rPr dirty="0" sz="4000" b="1">
                <a:solidFill>
                  <a:srgbClr val="EAEAEA"/>
                </a:solidFill>
                <a:latin typeface="Arial"/>
                <a:cs typeface="Arial"/>
              </a:rPr>
              <a:t>	</a:t>
            </a:r>
            <a:r>
              <a:rPr dirty="0" sz="4000" spc="-20" b="1">
                <a:solidFill>
                  <a:srgbClr val="EAEAEA"/>
                </a:solidFill>
                <a:latin typeface="Arial"/>
                <a:cs typeface="Arial"/>
              </a:rPr>
              <a:t>YOUTH</a:t>
            </a:r>
            <a:r>
              <a:rPr dirty="0" sz="4000" b="1">
                <a:solidFill>
                  <a:srgbClr val="EAEAEA"/>
                </a:solidFill>
                <a:latin typeface="Arial"/>
                <a:cs typeface="Arial"/>
              </a:rPr>
              <a:t>	</a:t>
            </a:r>
            <a:r>
              <a:rPr dirty="0" sz="4000" spc="-25" b="1">
                <a:solidFill>
                  <a:srgbClr val="EAEAEA"/>
                </a:solidFill>
                <a:latin typeface="Arial"/>
                <a:cs typeface="Arial"/>
              </a:rPr>
              <a:t>of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212340" algn="l"/>
                <a:tab pos="4414520" algn="l"/>
              </a:tabLst>
            </a:pPr>
            <a:r>
              <a:rPr dirty="0" sz="4000" spc="-10" b="1">
                <a:solidFill>
                  <a:srgbClr val="EAEAEA"/>
                </a:solidFill>
                <a:latin typeface="Arial"/>
                <a:cs typeface="Arial"/>
              </a:rPr>
              <a:t>FATHER</a:t>
            </a:r>
            <a:r>
              <a:rPr dirty="0" sz="4000" b="1">
                <a:solidFill>
                  <a:srgbClr val="EAEAEA"/>
                </a:solidFill>
                <a:latin typeface="Arial"/>
                <a:cs typeface="Arial"/>
              </a:rPr>
              <a:t>	</a:t>
            </a:r>
            <a:r>
              <a:rPr dirty="0" sz="4000" spc="-10" b="1">
                <a:solidFill>
                  <a:srgbClr val="EAEAEA"/>
                </a:solidFill>
                <a:latin typeface="Arial"/>
                <a:cs typeface="Arial"/>
              </a:rPr>
              <a:t>JOSEPH</a:t>
            </a:r>
            <a:r>
              <a:rPr dirty="0" sz="4000" b="1">
                <a:solidFill>
                  <a:srgbClr val="EAEAEA"/>
                </a:solidFill>
                <a:latin typeface="Arial"/>
                <a:cs typeface="Arial"/>
              </a:rPr>
              <a:t>	</a:t>
            </a:r>
            <a:r>
              <a:rPr dirty="0" sz="4000" spc="-10" b="1">
                <a:solidFill>
                  <a:srgbClr val="EAEAEA"/>
                </a:solidFill>
                <a:latin typeface="Arial"/>
                <a:cs typeface="Arial"/>
              </a:rPr>
              <a:t>WRESINSKI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539" y="325691"/>
            <a:ext cx="5766435" cy="13665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1933</a:t>
            </a:r>
          </a:p>
          <a:p>
            <a:pPr marL="12700">
              <a:lnSpc>
                <a:spcPct val="100000"/>
              </a:lnSpc>
              <a:tabLst>
                <a:tab pos="2122805" algn="l"/>
                <a:tab pos="2774315" algn="l"/>
                <a:tab pos="4078604" algn="l"/>
              </a:tabLst>
            </a:pPr>
            <a:r>
              <a:rPr dirty="0" spc="-10"/>
              <a:t>Joseph</a:t>
            </a:r>
            <a:r>
              <a:rPr dirty="0"/>
              <a:t>	</a:t>
            </a:r>
            <a:r>
              <a:rPr dirty="0" spc="-25"/>
              <a:t>at</a:t>
            </a:r>
            <a:r>
              <a:rPr dirty="0"/>
              <a:t>	</a:t>
            </a:r>
            <a:r>
              <a:rPr dirty="0" spc="-25"/>
              <a:t>JOC</a:t>
            </a:r>
            <a:r>
              <a:rPr dirty="0"/>
              <a:t>	</a:t>
            </a:r>
            <a:r>
              <a:rPr dirty="0" spc="-10"/>
              <a:t>(YCW)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121727" y="2014639"/>
            <a:ext cx="3449954" cy="429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FFFFCC"/>
              </a:buClr>
              <a:buSzPct val="69642"/>
              <a:buChar char="■"/>
              <a:tabLst>
                <a:tab pos="355600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Whilst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dirty="0" sz="2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training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dirty="0" sz="2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2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apprentice confectioner,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Joseph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taken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friend</a:t>
            </a:r>
            <a:r>
              <a:rPr dirty="0" sz="2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JOC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(Young</a:t>
            </a:r>
            <a:r>
              <a:rPr dirty="0" sz="2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Christian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Workers)</a:t>
            </a:r>
            <a:r>
              <a:rPr dirty="0" sz="2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meeting.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soon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charge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doing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minutes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!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24487" y="2692400"/>
            <a:ext cx="2676525" cy="269081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34389" y="2229459"/>
            <a:ext cx="8115300" cy="3652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FFFFCC"/>
              </a:buClr>
              <a:buSzPct val="70312"/>
              <a:buChar char="■"/>
              <a:tabLst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3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Nantes,</a:t>
            </a:r>
            <a:r>
              <a:rPr dirty="0" sz="3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3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JOC</a:t>
            </a:r>
            <a:r>
              <a:rPr dirty="0" sz="3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dirty="0" sz="3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investigates</a:t>
            </a:r>
            <a:r>
              <a:rPr dirty="0" sz="3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2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tuberculosis</a:t>
            </a:r>
            <a:r>
              <a:rPr dirty="0" sz="3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outbreak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dirty="0" sz="3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Arial"/>
                <a:cs typeface="Arial"/>
              </a:rPr>
              <a:t>spreading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rapidly</a:t>
            </a:r>
            <a:r>
              <a:rPr dirty="0" sz="3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amongst</a:t>
            </a:r>
            <a:r>
              <a:rPr dirty="0" sz="3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destitute</a:t>
            </a:r>
            <a:r>
              <a:rPr dirty="0" sz="3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Arial"/>
                <a:cs typeface="Arial"/>
              </a:rPr>
              <a:t>workers.</a:t>
            </a:r>
            <a:endParaRPr sz="3200">
              <a:latin typeface="Arial"/>
              <a:cs typeface="Arial"/>
            </a:endParaRPr>
          </a:p>
          <a:p>
            <a:pPr marL="355600" marR="121285" indent="-342900">
              <a:lnSpc>
                <a:spcPct val="100000"/>
              </a:lnSpc>
              <a:spcBef>
                <a:spcPts val="1680"/>
              </a:spcBef>
              <a:buClr>
                <a:srgbClr val="FFFFCC"/>
              </a:buClr>
              <a:buSzPct val="70312"/>
              <a:buChar char="■"/>
              <a:tabLst>
                <a:tab pos="355600" algn="l"/>
                <a:tab pos="6160770" algn="l"/>
              </a:tabLst>
            </a:pP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Joseph</a:t>
            </a:r>
            <a:r>
              <a:rPr dirty="0" sz="3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dirty="0" sz="3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dirty="0" sz="3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32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said</a:t>
            </a:r>
            <a:r>
              <a:rPr dirty="0" sz="32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32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myself</a:t>
            </a:r>
            <a:r>
              <a:rPr dirty="0" sz="32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32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deep</a:t>
            </a:r>
            <a:r>
              <a:rPr dirty="0" sz="32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20" i="1">
                <a:solidFill>
                  <a:srgbClr val="FFFFFF"/>
                </a:solidFill>
                <a:latin typeface="Arial"/>
                <a:cs typeface="Arial"/>
              </a:rPr>
              <a:t>down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these</a:t>
            </a:r>
            <a:r>
              <a:rPr dirty="0" sz="3200" spc="-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young</a:t>
            </a:r>
            <a:r>
              <a:rPr dirty="0" sz="32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people</a:t>
            </a:r>
            <a:r>
              <a:rPr dirty="0" sz="32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3200" spc="-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my</a:t>
            </a:r>
            <a:r>
              <a:rPr dirty="0" sz="32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friends,</a:t>
            </a:r>
            <a:r>
              <a:rPr dirty="0" sz="32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20" i="1">
                <a:solidFill>
                  <a:srgbClr val="FFFFFF"/>
                </a:solidFill>
                <a:latin typeface="Arial"/>
                <a:cs typeface="Arial"/>
              </a:rPr>
              <a:t>they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32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like</a:t>
            </a:r>
            <a:r>
              <a:rPr dirty="0" sz="32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me.</a:t>
            </a:r>
            <a:r>
              <a:rPr dirty="0" sz="32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They</a:t>
            </a:r>
            <a:r>
              <a:rPr dirty="0" sz="32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32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trying</a:t>
            </a:r>
            <a:r>
              <a:rPr dirty="0" sz="32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3200" spc="-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0" i="1">
                <a:solidFill>
                  <a:srgbClr val="FFFFFF"/>
                </a:solidFill>
                <a:latin typeface="Arial"/>
                <a:cs typeface="Arial"/>
              </a:rPr>
              <a:t>understand,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they</a:t>
            </a:r>
            <a:r>
              <a:rPr dirty="0" sz="3200" spc="-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3200" spc="-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trying</a:t>
            </a:r>
            <a:r>
              <a:rPr dirty="0" sz="32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3200" spc="-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dirty="0" sz="3200" spc="-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0" i="1">
                <a:solidFill>
                  <a:srgbClr val="FFFFFF"/>
                </a:solidFill>
                <a:latin typeface="Arial"/>
                <a:cs typeface="Arial"/>
              </a:rPr>
              <a:t>something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3200" spc="-50">
                <a:solidFill>
                  <a:srgbClr val="FFFFFF"/>
                </a:solidFill>
                <a:latin typeface="Arial"/>
                <a:cs typeface="Arial"/>
              </a:rPr>
              <a:t>»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45539" y="2005622"/>
            <a:ext cx="7366000" cy="3926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FFFFCC"/>
              </a:buClr>
              <a:buSzPct val="70312"/>
              <a:buChar char="■"/>
              <a:tabLst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dirty="0" sz="3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32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committed</a:t>
            </a:r>
            <a:r>
              <a:rPr dirty="0" sz="32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myself</a:t>
            </a:r>
            <a:r>
              <a:rPr dirty="0" sz="32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32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JOC</a:t>
            </a:r>
            <a:r>
              <a:rPr dirty="0" sz="32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32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0" i="1">
                <a:solidFill>
                  <a:srgbClr val="FFFFFF"/>
                </a:solidFill>
                <a:latin typeface="Arial"/>
                <a:cs typeface="Arial"/>
              </a:rPr>
              <a:t>threw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myself</a:t>
            </a:r>
            <a:r>
              <a:rPr dirty="0" sz="3200" spc="-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r>
              <a:rPr dirty="0" sz="32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looking</a:t>
            </a:r>
            <a:r>
              <a:rPr dirty="0" sz="3200" spc="-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32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young</a:t>
            </a:r>
            <a:r>
              <a:rPr dirty="0" sz="32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0" i="1">
                <a:solidFill>
                  <a:srgbClr val="FFFFFF"/>
                </a:solidFill>
                <a:latin typeface="Arial"/>
                <a:cs typeface="Arial"/>
              </a:rPr>
              <a:t>people</a:t>
            </a:r>
            <a:r>
              <a:rPr dirty="0" sz="3200" spc="80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32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3200" spc="-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Fosse</a:t>
            </a:r>
            <a:r>
              <a:rPr dirty="0" sz="32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Quay</a:t>
            </a:r>
            <a:r>
              <a:rPr dirty="0" sz="3200" spc="-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dirty="0" sz="32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had</a:t>
            </a:r>
            <a:r>
              <a:rPr dirty="0" sz="3200" spc="-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20" i="1">
                <a:solidFill>
                  <a:srgbClr val="FFFFFF"/>
                </a:solidFill>
                <a:latin typeface="Arial"/>
                <a:cs typeface="Arial"/>
              </a:rPr>
              <a:t>been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affected</a:t>
            </a:r>
            <a:r>
              <a:rPr dirty="0" sz="3200" spc="-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32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tuberculosis.</a:t>
            </a:r>
            <a:r>
              <a:rPr dirty="0" sz="32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32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went</a:t>
            </a:r>
            <a:r>
              <a:rPr dirty="0" sz="32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32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25" i="1">
                <a:solidFill>
                  <a:srgbClr val="FFFFFF"/>
                </a:solidFill>
                <a:latin typeface="Arial"/>
                <a:cs typeface="Arial"/>
              </a:rPr>
              <a:t>see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them.</a:t>
            </a:r>
            <a:r>
              <a:rPr dirty="0" sz="32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Just</a:t>
            </a:r>
            <a:r>
              <a:rPr dirty="0" sz="32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like</a:t>
            </a:r>
            <a:r>
              <a:rPr dirty="0" sz="32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that.</a:t>
            </a:r>
            <a:r>
              <a:rPr dirty="0" sz="32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32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32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same</a:t>
            </a:r>
            <a:r>
              <a:rPr dirty="0" sz="32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20" i="1">
                <a:solidFill>
                  <a:srgbClr val="FFFFFF"/>
                </a:solidFill>
                <a:latin typeface="Arial"/>
                <a:cs typeface="Arial"/>
              </a:rPr>
              <a:t>time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dirty="0" sz="32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made</a:t>
            </a:r>
            <a:r>
              <a:rPr dirty="0" sz="3200" spc="-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32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petition.</a:t>
            </a:r>
            <a:r>
              <a:rPr dirty="0" sz="3200" spc="-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dirty="0" sz="3200" spc="-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dirty="0" sz="32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3200" spc="-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dirty="0" sz="3200" spc="-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25" i="1">
                <a:solidFill>
                  <a:srgbClr val="FFFFFF"/>
                </a:solidFill>
                <a:latin typeface="Arial"/>
                <a:cs typeface="Arial"/>
              </a:rPr>
              <a:t>way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32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32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started</a:t>
            </a:r>
            <a:r>
              <a:rPr dirty="0" sz="32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32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practise</a:t>
            </a:r>
            <a:r>
              <a:rPr dirty="0" sz="32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(in</a:t>
            </a:r>
            <a:r>
              <a:rPr dirty="0" sz="32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3200" spc="-10" i="1">
                <a:solidFill>
                  <a:srgbClr val="FFFFFF"/>
                </a:solidFill>
                <a:latin typeface="Arial"/>
                <a:cs typeface="Arial"/>
              </a:rPr>
              <a:t> religious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sense),</a:t>
            </a:r>
            <a:r>
              <a:rPr dirty="0" sz="3200" spc="-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32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i="1">
                <a:solidFill>
                  <a:srgbClr val="FFFFFF"/>
                </a:solidFill>
                <a:latin typeface="Arial"/>
                <a:cs typeface="Arial"/>
              </a:rPr>
              <a:t>pray.</a:t>
            </a:r>
            <a:r>
              <a:rPr dirty="0" sz="3200" spc="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50">
                <a:solidFill>
                  <a:srgbClr val="FFFFFF"/>
                </a:solidFill>
                <a:latin typeface="Arial"/>
                <a:cs typeface="Arial"/>
              </a:rPr>
              <a:t>»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94752" y="2410929"/>
            <a:ext cx="2500630" cy="269557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355600" marR="5080" indent="-342900">
              <a:lnSpc>
                <a:spcPts val="2590"/>
              </a:lnSpc>
              <a:spcBef>
                <a:spcPts val="425"/>
              </a:spcBef>
              <a:buClr>
                <a:srgbClr val="FFFFCC"/>
              </a:buClr>
              <a:buSzPct val="68750"/>
              <a:buChar char="■"/>
              <a:tabLst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dirty="0" sz="2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400" spc="-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dirty="0" sz="24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 i="1">
                <a:solidFill>
                  <a:srgbClr val="FFFFFF"/>
                </a:solidFill>
                <a:latin typeface="Arial"/>
                <a:cs typeface="Arial"/>
              </a:rPr>
              <a:t>fine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day</a:t>
            </a:r>
            <a:r>
              <a:rPr dirty="0" sz="24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said</a:t>
            </a:r>
            <a:r>
              <a:rPr dirty="0" sz="2400" spc="-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 i="1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400" spc="-10" i="1">
                <a:solidFill>
                  <a:srgbClr val="FFFFFF"/>
                </a:solidFill>
                <a:latin typeface="Arial"/>
                <a:cs typeface="Arial"/>
              </a:rPr>
              <a:t>Father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Gerbaud,</a:t>
            </a:r>
            <a:r>
              <a:rPr dirty="0" sz="2400" spc="-114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FFFFFF"/>
                </a:solidFill>
                <a:latin typeface="Arial"/>
                <a:cs typeface="Arial"/>
              </a:rPr>
              <a:t>Priest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4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JOC</a:t>
            </a:r>
            <a:r>
              <a:rPr dirty="0" sz="24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dirty="0" sz="2400" spc="-10" i="1">
                <a:solidFill>
                  <a:srgbClr val="FFFFFF"/>
                </a:solidFill>
                <a:latin typeface="Arial"/>
                <a:cs typeface="Arial"/>
              </a:rPr>
              <a:t> Listen,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why</a:t>
            </a:r>
            <a:r>
              <a:rPr dirty="0" sz="24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shouldn’t</a:t>
            </a:r>
            <a:r>
              <a:rPr dirty="0" sz="2400" spc="-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0" i="1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become</a:t>
            </a:r>
            <a:r>
              <a:rPr dirty="0" sz="2400" spc="-114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0" i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60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priest</a:t>
            </a:r>
            <a:r>
              <a:rPr dirty="0" sz="24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?</a:t>
            </a:r>
            <a:r>
              <a:rPr dirty="0" sz="24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»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78300" y="2205036"/>
            <a:ext cx="4432300" cy="379571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539" y="175437"/>
            <a:ext cx="7339330" cy="1671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"/>
              <a:t>1940-</a:t>
            </a:r>
            <a:r>
              <a:rPr dirty="0" sz="3600" spc="-20"/>
              <a:t>1946</a:t>
            </a:r>
            <a:endParaRPr sz="3600"/>
          </a:p>
          <a:p>
            <a:pPr marL="12700" marR="5080">
              <a:lnSpc>
                <a:spcPct val="100000"/>
              </a:lnSpc>
            </a:pPr>
            <a:r>
              <a:rPr dirty="0" sz="3600"/>
              <a:t>Training</a:t>
            </a:r>
            <a:r>
              <a:rPr dirty="0" sz="3600" spc="-35"/>
              <a:t> </a:t>
            </a:r>
            <a:r>
              <a:rPr dirty="0" sz="3600"/>
              <a:t>to</a:t>
            </a:r>
            <a:r>
              <a:rPr dirty="0" sz="3600" spc="-35"/>
              <a:t> </a:t>
            </a:r>
            <a:r>
              <a:rPr dirty="0" sz="3600"/>
              <a:t>become</a:t>
            </a:r>
            <a:r>
              <a:rPr dirty="0" sz="3600" spc="-35"/>
              <a:t> </a:t>
            </a:r>
            <a:r>
              <a:rPr dirty="0" sz="3600"/>
              <a:t>a</a:t>
            </a:r>
            <a:r>
              <a:rPr dirty="0" sz="3600" spc="-30"/>
              <a:t> </a:t>
            </a:r>
            <a:r>
              <a:rPr dirty="0" sz="3600"/>
              <a:t>priest</a:t>
            </a:r>
            <a:r>
              <a:rPr dirty="0" sz="3600" spc="-35"/>
              <a:t> </a:t>
            </a:r>
            <a:r>
              <a:rPr dirty="0" sz="3600"/>
              <a:t>at</a:t>
            </a:r>
            <a:r>
              <a:rPr dirty="0" sz="3600" spc="-35"/>
              <a:t> </a:t>
            </a:r>
            <a:r>
              <a:rPr dirty="0" sz="3600" spc="-25"/>
              <a:t>the </a:t>
            </a:r>
            <a:r>
              <a:rPr dirty="0" sz="3600"/>
              <a:t>seminary</a:t>
            </a:r>
            <a:r>
              <a:rPr dirty="0" sz="3600" spc="-45"/>
              <a:t> </a:t>
            </a:r>
            <a:r>
              <a:rPr dirty="0" sz="3600"/>
              <a:t>of</a:t>
            </a:r>
            <a:r>
              <a:rPr dirty="0" sz="3600" spc="-40"/>
              <a:t> </a:t>
            </a:r>
            <a:r>
              <a:rPr dirty="0" sz="3600" spc="-10"/>
              <a:t>Soissons</a:t>
            </a:r>
            <a:endParaRPr sz="3600"/>
          </a:p>
        </p:txBody>
      </p:sp>
      <p:sp>
        <p:nvSpPr>
          <p:cNvPr id="3" name="object 3" descr=""/>
          <p:cNvSpPr txBox="1"/>
          <p:nvPr/>
        </p:nvSpPr>
        <p:spPr>
          <a:xfrm>
            <a:off x="5793740" y="2573629"/>
            <a:ext cx="2935605" cy="352488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355600" marR="5080" indent="-342900">
              <a:lnSpc>
                <a:spcPts val="3020"/>
              </a:lnSpc>
              <a:spcBef>
                <a:spcPts val="480"/>
              </a:spcBef>
              <a:buClr>
                <a:srgbClr val="FFFFCC"/>
              </a:buClr>
              <a:buSzPct val="69642"/>
              <a:buChar char="■"/>
              <a:tabLst>
                <a:tab pos="355600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family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a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nun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Sisters</a:t>
            </a:r>
            <a:r>
              <a:rPr dirty="0" sz="2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Good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Sheperd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community</a:t>
            </a:r>
            <a:r>
              <a:rPr dirty="0" sz="2800" spc="-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pays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Father Joseph’s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studies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seminary.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2659062"/>
            <a:ext cx="3695700" cy="275748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138921" y="2844901"/>
            <a:ext cx="63817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107940" y="2844901"/>
            <a:ext cx="2266315" cy="1732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3695" indent="-340995">
              <a:lnSpc>
                <a:spcPct val="100000"/>
              </a:lnSpc>
              <a:spcBef>
                <a:spcPts val="100"/>
              </a:spcBef>
              <a:buClr>
                <a:srgbClr val="FFFFCC"/>
              </a:buClr>
              <a:buSzPct val="69642"/>
              <a:buChar char="■"/>
              <a:tabLst>
                <a:tab pos="353695" algn="l"/>
              </a:tabLst>
            </a:pP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1940-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1941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:</a:t>
            </a:r>
            <a:endParaRPr sz="2800">
              <a:latin typeface="Arial"/>
              <a:cs typeface="Arial"/>
            </a:endParaRPr>
          </a:p>
          <a:p>
            <a:pPr algn="just" marL="355600" marR="46355">
              <a:lnSpc>
                <a:spcPct val="100000"/>
              </a:lnSpc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seminary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Soissons</a:t>
            </a:r>
            <a:r>
              <a:rPr dirty="0" sz="28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relocated</a:t>
            </a:r>
            <a:r>
              <a:rPr dirty="0" sz="2800" spc="-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450840" y="4551781"/>
            <a:ext cx="2930525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Entrammes</a:t>
            </a:r>
            <a:r>
              <a:rPr dirty="0" sz="2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due</a:t>
            </a:r>
            <a:r>
              <a:rPr dirty="0" sz="2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war.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2105025"/>
            <a:ext cx="3429000" cy="45243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539" y="325691"/>
            <a:ext cx="7162165" cy="13665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1946</a:t>
            </a:r>
          </a:p>
          <a:p>
            <a:pPr marL="12700">
              <a:lnSpc>
                <a:spcPct val="100000"/>
              </a:lnSpc>
              <a:tabLst>
                <a:tab pos="2619375" algn="l"/>
                <a:tab pos="3270885" algn="l"/>
                <a:tab pos="4264025" algn="l"/>
              </a:tabLst>
            </a:pPr>
            <a:r>
              <a:rPr dirty="0" spc="-10"/>
              <a:t>Ordained</a:t>
            </a:r>
            <a:r>
              <a:rPr dirty="0"/>
              <a:t>	</a:t>
            </a:r>
            <a:r>
              <a:rPr dirty="0" spc="-25"/>
              <a:t>in</a:t>
            </a:r>
            <a:r>
              <a:rPr dirty="0"/>
              <a:t>	</a:t>
            </a:r>
            <a:r>
              <a:rPr dirty="0" spc="-25"/>
              <a:t>the</a:t>
            </a:r>
            <a:r>
              <a:rPr dirty="0"/>
              <a:t>	</a:t>
            </a:r>
            <a:r>
              <a:rPr dirty="0" spc="-10"/>
              <a:t>priesthood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385252" y="2375001"/>
            <a:ext cx="3124835" cy="3012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0365" marR="30480" indent="-342900">
              <a:lnSpc>
                <a:spcPct val="100000"/>
              </a:lnSpc>
              <a:spcBef>
                <a:spcPts val="100"/>
              </a:spcBef>
              <a:buClr>
                <a:srgbClr val="FFFFCC"/>
              </a:buClr>
              <a:buSzPct val="69642"/>
              <a:buChar char="■"/>
              <a:tabLst>
                <a:tab pos="380365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Christ</a:t>
            </a:r>
            <a:r>
              <a:rPr dirty="0" sz="2800" spc="-10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made</a:t>
            </a:r>
            <a:r>
              <a:rPr dirty="0" sz="2800" spc="-10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 i="1">
                <a:solidFill>
                  <a:srgbClr val="FFFFFF"/>
                </a:solidFill>
                <a:latin typeface="Arial"/>
                <a:cs typeface="Arial"/>
              </a:rPr>
              <a:t>me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his</a:t>
            </a:r>
            <a:r>
              <a:rPr dirty="0" sz="2800" spc="-6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priest</a:t>
            </a:r>
            <a:r>
              <a:rPr dirty="0" sz="28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28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 i="1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29</a:t>
            </a:r>
            <a:r>
              <a:rPr dirty="0" baseline="30864" sz="2700" i="1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dirty="0" baseline="30864" sz="2700" spc="322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June</a:t>
            </a:r>
            <a:r>
              <a:rPr dirty="0" sz="28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 i="1">
                <a:solidFill>
                  <a:srgbClr val="FFFFFF"/>
                </a:solidFill>
                <a:latin typeface="Arial"/>
                <a:cs typeface="Arial"/>
              </a:rPr>
              <a:t>1946</a:t>
            </a:r>
            <a:r>
              <a:rPr dirty="0" sz="2800" spc="70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28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800" spc="-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 i="1">
                <a:solidFill>
                  <a:srgbClr val="FFFFFF"/>
                </a:solidFill>
                <a:latin typeface="Arial"/>
                <a:cs typeface="Arial"/>
              </a:rPr>
              <a:t>cathedral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800" spc="-8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Soissons.</a:t>
            </a:r>
            <a:r>
              <a:rPr dirty="0" sz="280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»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Joseph Wresinski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1500" y="2060573"/>
            <a:ext cx="2271712" cy="392588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5"/>
              <a:t>1946-</a:t>
            </a:r>
            <a:r>
              <a:rPr dirty="0" spc="-20"/>
              <a:t>1950</a:t>
            </a:r>
          </a:p>
          <a:p>
            <a:pPr marL="12700">
              <a:lnSpc>
                <a:spcPct val="100000"/>
              </a:lnSpc>
              <a:tabLst>
                <a:tab pos="1534160" algn="l"/>
                <a:tab pos="2186305" algn="l"/>
              </a:tabLst>
            </a:pPr>
            <a:r>
              <a:rPr dirty="0" spc="-10"/>
              <a:t>Vicar</a:t>
            </a:r>
            <a:r>
              <a:rPr dirty="0"/>
              <a:t>	</a:t>
            </a:r>
            <a:r>
              <a:rPr dirty="0" spc="-25"/>
              <a:t>in</a:t>
            </a:r>
            <a:r>
              <a:rPr dirty="0"/>
              <a:t>	</a:t>
            </a:r>
            <a:r>
              <a:rPr dirty="0" spc="-10"/>
              <a:t>Tergnier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730240" y="2878239"/>
            <a:ext cx="2877820" cy="1305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FFFFCC"/>
              </a:buClr>
              <a:buSzPct val="69642"/>
              <a:buChar char="■"/>
              <a:tabLst>
                <a:tab pos="355600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Father</a:t>
            </a:r>
            <a:r>
              <a:rPr dirty="0" sz="2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Joseph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children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Bible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class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1250" y="2936875"/>
            <a:ext cx="4324350" cy="25082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227002" y="2621064"/>
            <a:ext cx="3172460" cy="1732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FFFFCC"/>
              </a:buClr>
              <a:buSzPct val="69642"/>
              <a:buChar char="■"/>
              <a:tabLst>
                <a:tab pos="355600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1950,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Father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Joseph</a:t>
            </a:r>
            <a:r>
              <a:rPr dirty="0" sz="2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works</a:t>
            </a:r>
            <a:r>
              <a:rPr dirty="0" sz="2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month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mine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Sesseval.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2133600"/>
            <a:ext cx="2976562" cy="41148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5"/>
              <a:t>1946-</a:t>
            </a:r>
            <a:r>
              <a:rPr dirty="0" spc="-20"/>
              <a:t>1950</a:t>
            </a:r>
          </a:p>
          <a:p>
            <a:pPr marL="12700">
              <a:lnSpc>
                <a:spcPct val="100000"/>
              </a:lnSpc>
              <a:tabLst>
                <a:tab pos="1534160" algn="l"/>
                <a:tab pos="2186305" algn="l"/>
              </a:tabLst>
            </a:pPr>
            <a:r>
              <a:rPr dirty="0" spc="-10"/>
              <a:t>Vicar</a:t>
            </a:r>
            <a:r>
              <a:rPr dirty="0"/>
              <a:t>	</a:t>
            </a:r>
            <a:r>
              <a:rPr dirty="0" spc="-25"/>
              <a:t>in</a:t>
            </a:r>
            <a:r>
              <a:rPr dirty="0"/>
              <a:t>	</a:t>
            </a:r>
            <a:r>
              <a:rPr dirty="0" spc="-10"/>
              <a:t>Tergnier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539" y="325691"/>
            <a:ext cx="5642610" cy="13665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5"/>
              <a:t>1951-</a:t>
            </a:r>
            <a:r>
              <a:rPr dirty="0" spc="-20"/>
              <a:t>1956</a:t>
            </a:r>
          </a:p>
          <a:p>
            <a:pPr marL="12700">
              <a:lnSpc>
                <a:spcPct val="100000"/>
              </a:lnSpc>
              <a:tabLst>
                <a:tab pos="1160780" algn="l"/>
                <a:tab pos="2992120" algn="l"/>
                <a:tab pos="3643629" algn="l"/>
              </a:tabLst>
            </a:pPr>
            <a:r>
              <a:rPr dirty="0" spc="-25"/>
              <a:t>The</a:t>
            </a:r>
            <a:r>
              <a:rPr dirty="0"/>
              <a:t>	</a:t>
            </a:r>
            <a:r>
              <a:rPr dirty="0" spc="-10"/>
              <a:t>parish</a:t>
            </a:r>
            <a:r>
              <a:rPr dirty="0"/>
              <a:t>	</a:t>
            </a:r>
            <a:r>
              <a:rPr dirty="0" spc="-35"/>
              <a:t>at</a:t>
            </a:r>
            <a:r>
              <a:rPr dirty="0"/>
              <a:t>	</a:t>
            </a:r>
            <a:r>
              <a:rPr dirty="0" spc="-10"/>
              <a:t>Dhuizel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145539" y="2921101"/>
            <a:ext cx="2996565" cy="2159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FFFFCC"/>
              </a:buClr>
              <a:buSzPct val="69642"/>
              <a:buChar char="■"/>
              <a:tabLst>
                <a:tab pos="355600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Father</a:t>
            </a:r>
            <a:r>
              <a:rPr dirty="0" sz="28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Joseph</a:t>
            </a:r>
            <a:r>
              <a:rPr dirty="0" sz="28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priest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parish</a:t>
            </a:r>
            <a:r>
              <a:rPr dirty="0" sz="28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before</a:t>
            </a:r>
            <a:r>
              <a:rPr dirty="0" sz="28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his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assignment</a:t>
            </a:r>
            <a:r>
              <a:rPr dirty="0" sz="2800" spc="-1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to Noisy-le-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Grand.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6800" y="2895600"/>
            <a:ext cx="3695700" cy="2619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9339" y="660971"/>
            <a:ext cx="759714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12289" algn="l"/>
                <a:tab pos="2494915" algn="l"/>
                <a:tab pos="5567045" algn="l"/>
              </a:tabLst>
            </a:pPr>
            <a:r>
              <a:rPr dirty="0" spc="-10"/>
              <a:t>Origin</a:t>
            </a:r>
            <a:r>
              <a:rPr dirty="0"/>
              <a:t>	</a:t>
            </a:r>
            <a:r>
              <a:rPr dirty="0" spc="-25"/>
              <a:t>of</a:t>
            </a:r>
            <a:r>
              <a:rPr dirty="0"/>
              <a:t>	</a:t>
            </a:r>
            <a:r>
              <a:rPr dirty="0" spc="-10"/>
              <a:t>Wrzesinski</a:t>
            </a:r>
            <a:r>
              <a:rPr dirty="0"/>
              <a:t>	</a:t>
            </a:r>
            <a:r>
              <a:rPr dirty="0" spc="-10"/>
              <a:t>parents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78852" y="2303043"/>
            <a:ext cx="3535679" cy="3743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FFFFCC"/>
              </a:buClr>
              <a:buSzPct val="68750"/>
              <a:buChar char="■"/>
              <a:tabLst>
                <a:tab pos="355600" algn="l"/>
                <a:tab pos="2286000" algn="l"/>
              </a:tabLst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Joseph’s</a:t>
            </a:r>
            <a:r>
              <a:rPr dirty="0" sz="2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father</a:t>
            </a:r>
            <a:r>
              <a:rPr dirty="0" sz="2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was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originally</a:t>
            </a:r>
            <a:r>
              <a:rPr dirty="0" sz="2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dirty="0" sz="2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Poznan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Greater</a:t>
            </a:r>
            <a:r>
              <a:rPr dirty="0" sz="2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Poland,</a:t>
            </a:r>
            <a:r>
              <a:rPr dirty="0" sz="2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Polish</a:t>
            </a:r>
            <a:r>
              <a:rPr dirty="0" sz="2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region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occupied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Germany</a:t>
            </a:r>
            <a:r>
              <a:rPr dirty="0" sz="2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2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time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his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emmigration.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FFCC"/>
              </a:buClr>
              <a:buFont typeface="Arial"/>
              <a:buChar char="■"/>
            </a:pPr>
            <a:endParaRPr sz="2400">
              <a:latin typeface="Arial"/>
              <a:cs typeface="Arial"/>
            </a:endParaRPr>
          </a:p>
          <a:p>
            <a:pPr marL="355600" marR="58419" indent="-342900">
              <a:lnSpc>
                <a:spcPct val="100000"/>
              </a:lnSpc>
              <a:buClr>
                <a:srgbClr val="FFFFCC"/>
              </a:buClr>
              <a:buSzPct val="68750"/>
              <a:buChar char="■"/>
              <a:tabLst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Wladyslaw</a:t>
            </a:r>
            <a:r>
              <a:rPr dirty="0" sz="24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Wrzesinski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met</a:t>
            </a:r>
            <a:r>
              <a:rPr dirty="0" sz="2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his</a:t>
            </a:r>
            <a:r>
              <a:rPr dirty="0" sz="2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wife,</a:t>
            </a:r>
            <a:r>
              <a:rPr dirty="0" sz="2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Lucrecia 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Sellas-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Lopez,</a:t>
            </a:r>
            <a:r>
              <a:rPr dirty="0" sz="2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Spain.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4400" y="2709861"/>
            <a:ext cx="4114800" cy="300513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50289" y="2231606"/>
            <a:ext cx="3298825" cy="3683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FFFFCC"/>
              </a:buClr>
              <a:buSzPct val="68750"/>
              <a:buChar char="■"/>
              <a:tabLst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These</a:t>
            </a:r>
            <a:r>
              <a:rPr dirty="0" sz="2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2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registered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names</a:t>
            </a: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homeless</a:t>
            </a:r>
            <a:r>
              <a:rPr dirty="0" sz="24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men</a:t>
            </a:r>
            <a:r>
              <a:rPr dirty="0" sz="24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whom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Father</a:t>
            </a:r>
            <a:r>
              <a:rPr dirty="0" sz="24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Joseph</a:t>
            </a:r>
            <a:r>
              <a:rPr dirty="0" sz="2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stayed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2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refuge</a:t>
            </a:r>
            <a:r>
              <a:rPr dirty="0" sz="2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Soissons.</a:t>
            </a:r>
            <a:r>
              <a:rPr dirty="0" sz="2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dirty="0" sz="2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had</a:t>
            </a:r>
            <a:r>
              <a:rPr dirty="0" sz="2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left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his</a:t>
            </a:r>
            <a:r>
              <a:rPr dirty="0" sz="2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post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Dhuizel</a:t>
            </a:r>
            <a:r>
              <a:rPr dirty="0" sz="2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four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days</a:t>
            </a: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order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discover</a:t>
            </a:r>
            <a:r>
              <a:rPr dirty="0" sz="24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dirty="0" sz="24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about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lives.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38700" y="2205036"/>
            <a:ext cx="3521075" cy="389096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539" y="175437"/>
            <a:ext cx="4774565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14</a:t>
            </a:r>
            <a:r>
              <a:rPr dirty="0" sz="3600" spc="-10"/>
              <a:t> </a:t>
            </a:r>
            <a:r>
              <a:rPr dirty="0" sz="3600"/>
              <a:t>July</a:t>
            </a:r>
            <a:r>
              <a:rPr dirty="0" sz="3600" spc="-10"/>
              <a:t> </a:t>
            </a:r>
            <a:r>
              <a:rPr dirty="0" sz="3600"/>
              <a:t>1956</a:t>
            </a:r>
            <a:r>
              <a:rPr dirty="0" sz="3600" spc="-5"/>
              <a:t> </a:t>
            </a:r>
            <a:r>
              <a:rPr dirty="0" sz="3600" spc="-50"/>
              <a:t>:</a:t>
            </a:r>
            <a:endParaRPr sz="3600"/>
          </a:p>
          <a:p>
            <a:pPr marL="12700">
              <a:lnSpc>
                <a:spcPct val="100000"/>
              </a:lnSpc>
            </a:pPr>
            <a:r>
              <a:rPr dirty="0" sz="3600"/>
              <a:t>Father</a:t>
            </a:r>
            <a:r>
              <a:rPr dirty="0" sz="3600" spc="-40"/>
              <a:t> </a:t>
            </a:r>
            <a:r>
              <a:rPr dirty="0" sz="3600"/>
              <a:t>Joseph</a:t>
            </a:r>
            <a:r>
              <a:rPr dirty="0" sz="3600" spc="-35"/>
              <a:t> </a:t>
            </a:r>
            <a:r>
              <a:rPr dirty="0" sz="3600" spc="-10"/>
              <a:t>arrives</a:t>
            </a:r>
            <a:endParaRPr sz="3600"/>
          </a:p>
        </p:txBody>
      </p:sp>
      <p:sp>
        <p:nvSpPr>
          <p:cNvPr id="3" name="object 3" descr=""/>
          <p:cNvSpPr txBox="1"/>
          <p:nvPr/>
        </p:nvSpPr>
        <p:spPr>
          <a:xfrm>
            <a:off x="7799547" y="724077"/>
            <a:ext cx="432434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5" b="1">
                <a:solidFill>
                  <a:srgbClr val="EAEAEA"/>
                </a:solidFill>
                <a:latin typeface="Arial"/>
                <a:cs typeface="Arial"/>
              </a:rPr>
              <a:t>at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145539" y="1272717"/>
            <a:ext cx="604202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solidFill>
                  <a:srgbClr val="EAEAEA"/>
                </a:solidFill>
                <a:latin typeface="Arial"/>
                <a:cs typeface="Arial"/>
              </a:rPr>
              <a:t>the</a:t>
            </a:r>
            <a:r>
              <a:rPr dirty="0" sz="3600" spc="-5" b="1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EAEAEA"/>
                </a:solidFill>
                <a:latin typeface="Arial"/>
                <a:cs typeface="Arial"/>
              </a:rPr>
              <a:t>Camp in </a:t>
            </a:r>
            <a:r>
              <a:rPr dirty="0" sz="3600" spc="-20" b="1">
                <a:solidFill>
                  <a:srgbClr val="EAEAEA"/>
                </a:solidFill>
                <a:latin typeface="Arial"/>
                <a:cs typeface="Arial"/>
              </a:rPr>
              <a:t>Noisy-</a:t>
            </a:r>
            <a:r>
              <a:rPr dirty="0" sz="3600" spc="-10" b="1">
                <a:solidFill>
                  <a:srgbClr val="EAEAEA"/>
                </a:solidFill>
                <a:latin typeface="Arial"/>
                <a:cs typeface="Arial"/>
              </a:rPr>
              <a:t>le-Grand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FFFFCC"/>
              </a:buClr>
              <a:buSzPct val="68750"/>
              <a:buChar char="■"/>
              <a:tabLst>
                <a:tab pos="355600" algn="l"/>
              </a:tabLst>
            </a:pPr>
            <a:r>
              <a:rPr dirty="0" i="0">
                <a:latin typeface="Arial"/>
                <a:cs typeface="Arial"/>
              </a:rPr>
              <a:t>«</a:t>
            </a:r>
            <a:r>
              <a:rPr dirty="0"/>
              <a:t>The</a:t>
            </a:r>
            <a:r>
              <a:rPr dirty="0" spc="-45"/>
              <a:t> </a:t>
            </a:r>
            <a:r>
              <a:rPr dirty="0"/>
              <a:t>families</a:t>
            </a:r>
            <a:r>
              <a:rPr dirty="0" spc="-40"/>
              <a:t> </a:t>
            </a:r>
            <a:r>
              <a:rPr dirty="0"/>
              <a:t>that</a:t>
            </a:r>
            <a:r>
              <a:rPr dirty="0" spc="-40"/>
              <a:t> </a:t>
            </a:r>
            <a:r>
              <a:rPr dirty="0"/>
              <a:t>I</a:t>
            </a:r>
            <a:r>
              <a:rPr dirty="0" spc="-40"/>
              <a:t> </a:t>
            </a:r>
            <a:r>
              <a:rPr dirty="0" spc="-25"/>
              <a:t>met </a:t>
            </a:r>
            <a:r>
              <a:rPr dirty="0"/>
              <a:t>reminded</a:t>
            </a:r>
            <a:r>
              <a:rPr dirty="0" spc="-60"/>
              <a:t> </a:t>
            </a:r>
            <a:r>
              <a:rPr dirty="0"/>
              <a:t>me</a:t>
            </a:r>
            <a:r>
              <a:rPr dirty="0" spc="-60"/>
              <a:t> </a:t>
            </a:r>
            <a:r>
              <a:rPr dirty="0"/>
              <a:t>of</a:t>
            </a:r>
            <a:r>
              <a:rPr dirty="0" spc="-60"/>
              <a:t> </a:t>
            </a:r>
            <a:r>
              <a:rPr dirty="0" spc="-25"/>
              <a:t>the </a:t>
            </a:r>
            <a:r>
              <a:rPr dirty="0"/>
              <a:t>poverty</a:t>
            </a:r>
            <a:r>
              <a:rPr dirty="0" spc="-45"/>
              <a:t> </a:t>
            </a:r>
            <a:r>
              <a:rPr dirty="0"/>
              <a:t>of</a:t>
            </a:r>
            <a:r>
              <a:rPr dirty="0" spc="-45"/>
              <a:t> </a:t>
            </a:r>
            <a:r>
              <a:rPr dirty="0"/>
              <a:t>my</a:t>
            </a:r>
            <a:r>
              <a:rPr dirty="0" spc="-40"/>
              <a:t> </a:t>
            </a:r>
            <a:r>
              <a:rPr dirty="0" spc="-10"/>
              <a:t>mother. </a:t>
            </a:r>
            <a:r>
              <a:rPr dirty="0"/>
              <a:t>The</a:t>
            </a:r>
            <a:r>
              <a:rPr dirty="0" spc="-80"/>
              <a:t> </a:t>
            </a:r>
            <a:r>
              <a:rPr dirty="0"/>
              <a:t>children</a:t>
            </a:r>
            <a:r>
              <a:rPr dirty="0" spc="-75"/>
              <a:t> </a:t>
            </a:r>
            <a:r>
              <a:rPr dirty="0" spc="-25"/>
              <a:t>who </a:t>
            </a:r>
            <a:r>
              <a:rPr dirty="0"/>
              <a:t>bombarded</a:t>
            </a:r>
            <a:r>
              <a:rPr dirty="0" spc="-80"/>
              <a:t> </a:t>
            </a:r>
            <a:r>
              <a:rPr dirty="0"/>
              <a:t>me</a:t>
            </a:r>
            <a:r>
              <a:rPr dirty="0" spc="-75"/>
              <a:t> </a:t>
            </a:r>
            <a:r>
              <a:rPr dirty="0"/>
              <a:t>as</a:t>
            </a:r>
            <a:r>
              <a:rPr dirty="0" spc="-75"/>
              <a:t> </a:t>
            </a:r>
            <a:r>
              <a:rPr dirty="0" spc="-50"/>
              <a:t>I </a:t>
            </a:r>
            <a:r>
              <a:rPr dirty="0"/>
              <a:t>arrived,</a:t>
            </a:r>
            <a:r>
              <a:rPr dirty="0" spc="-95"/>
              <a:t> </a:t>
            </a:r>
            <a:r>
              <a:rPr dirty="0"/>
              <a:t>were</a:t>
            </a:r>
            <a:r>
              <a:rPr dirty="0" spc="-90"/>
              <a:t> </a:t>
            </a:r>
            <a:r>
              <a:rPr dirty="0" spc="-25"/>
              <a:t>my </a:t>
            </a:r>
            <a:r>
              <a:rPr dirty="0"/>
              <a:t>brothers,</a:t>
            </a:r>
            <a:r>
              <a:rPr dirty="0" spc="-65"/>
              <a:t> </a:t>
            </a:r>
            <a:r>
              <a:rPr dirty="0"/>
              <a:t>my</a:t>
            </a:r>
            <a:r>
              <a:rPr dirty="0" spc="-60"/>
              <a:t> </a:t>
            </a:r>
            <a:r>
              <a:rPr dirty="0"/>
              <a:t>sister,</a:t>
            </a:r>
            <a:r>
              <a:rPr dirty="0" spc="-65"/>
              <a:t> </a:t>
            </a:r>
            <a:r>
              <a:rPr dirty="0" spc="-25"/>
              <a:t>me, </a:t>
            </a:r>
            <a:r>
              <a:rPr dirty="0"/>
              <a:t>40</a:t>
            </a:r>
            <a:r>
              <a:rPr dirty="0" spc="-45"/>
              <a:t> </a:t>
            </a:r>
            <a:r>
              <a:rPr dirty="0"/>
              <a:t>years</a:t>
            </a:r>
            <a:r>
              <a:rPr dirty="0" spc="-40"/>
              <a:t> </a:t>
            </a:r>
            <a:r>
              <a:rPr dirty="0"/>
              <a:t>earlier</a:t>
            </a:r>
            <a:r>
              <a:rPr dirty="0" spc="-40"/>
              <a:t> </a:t>
            </a:r>
            <a:r>
              <a:rPr dirty="0"/>
              <a:t>at</a:t>
            </a:r>
            <a:r>
              <a:rPr dirty="0" spc="-40"/>
              <a:t> </a:t>
            </a:r>
            <a:r>
              <a:rPr dirty="0" spc="-10"/>
              <a:t>Saint- </a:t>
            </a:r>
            <a:r>
              <a:rPr dirty="0"/>
              <a:t>Jacques</a:t>
            </a:r>
            <a:r>
              <a:rPr dirty="0" spc="-80"/>
              <a:t> </a:t>
            </a:r>
            <a:r>
              <a:rPr dirty="0"/>
              <a:t>street</a:t>
            </a:r>
            <a:r>
              <a:rPr dirty="0" spc="-75"/>
              <a:t> </a:t>
            </a:r>
            <a:r>
              <a:rPr dirty="0" spc="-25"/>
              <a:t>in </a:t>
            </a:r>
            <a:r>
              <a:rPr dirty="0" spc="-10"/>
              <a:t>Angers</a:t>
            </a:r>
            <a:r>
              <a:rPr dirty="0" sz="2800" spc="-10" i="0">
                <a:latin typeface="Arial"/>
                <a:cs typeface="Arial"/>
              </a:rPr>
              <a:t>»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2460625"/>
            <a:ext cx="3695700" cy="31559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6113" y="327837"/>
            <a:ext cx="6482715" cy="13696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ATD</a:t>
            </a:r>
            <a:r>
              <a:rPr dirty="0" sz="3600" spc="-105"/>
              <a:t> </a:t>
            </a:r>
            <a:r>
              <a:rPr dirty="0" sz="3600"/>
              <a:t>Fourth</a:t>
            </a:r>
            <a:r>
              <a:rPr dirty="0" sz="3600" spc="-100"/>
              <a:t> </a:t>
            </a:r>
            <a:r>
              <a:rPr dirty="0" sz="3600"/>
              <a:t>World</a:t>
            </a:r>
            <a:r>
              <a:rPr dirty="0" sz="3600" spc="-95"/>
              <a:t> </a:t>
            </a:r>
            <a:r>
              <a:rPr dirty="0" sz="3600" spc="-10"/>
              <a:t>Movement</a:t>
            </a:r>
            <a:endParaRPr sz="3600"/>
          </a:p>
          <a:p>
            <a:pPr algn="ctr" marL="12700" marR="5080">
              <a:lnSpc>
                <a:spcPct val="100000"/>
              </a:lnSpc>
              <a:spcBef>
                <a:spcPts val="20"/>
              </a:spcBef>
            </a:pPr>
            <a:r>
              <a:rPr dirty="0" sz="2600"/>
              <a:t>2</a:t>
            </a:r>
            <a:r>
              <a:rPr dirty="0" sz="2600" spc="-25"/>
              <a:t> </a:t>
            </a:r>
            <a:r>
              <a:rPr dirty="0" sz="2600"/>
              <a:t>rue</a:t>
            </a:r>
            <a:r>
              <a:rPr dirty="0" sz="2600" spc="-25"/>
              <a:t> </a:t>
            </a:r>
            <a:r>
              <a:rPr dirty="0" sz="2600"/>
              <a:t>de</a:t>
            </a:r>
            <a:r>
              <a:rPr dirty="0" sz="2600" spc="-25"/>
              <a:t> </a:t>
            </a:r>
            <a:r>
              <a:rPr dirty="0" sz="2600"/>
              <a:t>la</a:t>
            </a:r>
            <a:r>
              <a:rPr dirty="0" sz="2600" spc="-20"/>
              <a:t> </a:t>
            </a:r>
            <a:r>
              <a:rPr dirty="0" sz="2600"/>
              <a:t>Gare</a:t>
            </a:r>
            <a:r>
              <a:rPr dirty="0" sz="2600" spc="-25"/>
              <a:t> </a:t>
            </a:r>
            <a:r>
              <a:rPr dirty="0" sz="2600"/>
              <a:t>-</a:t>
            </a:r>
            <a:r>
              <a:rPr dirty="0" sz="2600" spc="-25"/>
              <a:t> </a:t>
            </a:r>
            <a:r>
              <a:rPr dirty="0" sz="2600"/>
              <a:t>95560</a:t>
            </a:r>
            <a:r>
              <a:rPr dirty="0" sz="2600" spc="-20"/>
              <a:t> Baillet-en-</a:t>
            </a:r>
            <a:r>
              <a:rPr dirty="0" sz="2600" spc="-10"/>
              <a:t>France </a:t>
            </a:r>
            <a:r>
              <a:rPr dirty="0" sz="2600"/>
              <a:t>June</a:t>
            </a:r>
            <a:r>
              <a:rPr dirty="0" sz="2600" spc="-50"/>
              <a:t> </a:t>
            </a:r>
            <a:r>
              <a:rPr dirty="0" sz="2600" spc="-20"/>
              <a:t>2007</a:t>
            </a:r>
            <a:endParaRPr sz="2600"/>
          </a:p>
        </p:txBody>
      </p:sp>
      <p:sp>
        <p:nvSpPr>
          <p:cNvPr id="3" name="object 3" descr=""/>
          <p:cNvSpPr txBox="1"/>
          <p:nvPr/>
        </p:nvSpPr>
        <p:spPr>
          <a:xfrm>
            <a:off x="6602140" y="2303424"/>
            <a:ext cx="12452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Gabrielle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907539" y="2010816"/>
            <a:ext cx="4316095" cy="97663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675"/>
              </a:spcBef>
              <a:buClr>
                <a:srgbClr val="FFFFCC"/>
              </a:buClr>
              <a:buSzPct val="68750"/>
              <a:buChar char="■"/>
              <a:tabLst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Made</a:t>
            </a:r>
            <a:r>
              <a:rPr dirty="0" sz="24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24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Laurence</a:t>
            </a:r>
            <a:r>
              <a:rPr dirty="0" sz="24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Bervas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dirty="0" sz="24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documents</a:t>
            </a:r>
            <a:r>
              <a:rPr dirty="0" sz="24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provided</a:t>
            </a:r>
            <a:r>
              <a:rPr dirty="0" sz="24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Erpicum</a:t>
            </a:r>
            <a:r>
              <a:rPr dirty="0" sz="2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Eileen</a:t>
            </a:r>
            <a:r>
              <a:rPr dirty="0" sz="2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Donovan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907539" y="2986176"/>
            <a:ext cx="5598795" cy="976630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marL="355600" marR="5080" indent="-342900">
              <a:lnSpc>
                <a:spcPts val="2300"/>
              </a:lnSpc>
              <a:spcBef>
                <a:spcPts val="660"/>
              </a:spcBef>
              <a:buClr>
                <a:srgbClr val="FFFFCC"/>
              </a:buClr>
              <a:buSzPct val="68750"/>
              <a:buChar char="■"/>
              <a:tabLst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Documents</a:t>
            </a:r>
            <a:r>
              <a:rPr dirty="0" sz="24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4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Photographs</a:t>
            </a:r>
            <a:r>
              <a:rPr dirty="0" sz="24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International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Joseph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Wresinski, Departmental</a:t>
            </a:r>
            <a:r>
              <a:rPr dirty="0" sz="24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archives,</a:t>
            </a:r>
            <a:r>
              <a:rPr dirty="0" sz="24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Angers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047738" y="4644288"/>
            <a:ext cx="7366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 i="1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510221" y="4830216"/>
            <a:ext cx="4648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19675" sz="3600" spc="-37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1550" spc="-25">
                <a:solidFill>
                  <a:srgbClr val="FFFFFF"/>
                </a:solidFill>
                <a:latin typeface="Arial"/>
                <a:cs typeface="Arial"/>
              </a:rPr>
              <a:t>nd</a:t>
            </a:r>
            <a:endParaRPr sz="155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907539" y="4351680"/>
            <a:ext cx="3810635" cy="1269365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marL="355600" marR="5080" indent="-342900">
              <a:lnSpc>
                <a:spcPts val="2300"/>
              </a:lnSpc>
              <a:spcBef>
                <a:spcPts val="660"/>
              </a:spcBef>
              <a:buClr>
                <a:srgbClr val="FFFFCC"/>
              </a:buClr>
              <a:buSzPct val="68750"/>
              <a:buChar char="■"/>
              <a:tabLst>
                <a:tab pos="355600" algn="l"/>
              </a:tabLst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Music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Antonin</a:t>
            </a: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Dvorak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Symphony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n°9</a:t>
            </a: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minor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4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dirty="0" sz="24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FFFFFF"/>
                </a:solidFill>
                <a:latin typeface="Arial"/>
                <a:cs typeface="Arial"/>
              </a:rPr>
              <a:t>World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Movement</a:t>
            </a:r>
            <a:r>
              <a:rPr dirty="0" sz="2400" spc="-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(largo)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907539" y="5619648"/>
            <a:ext cx="58420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FFFFCC"/>
              </a:buClr>
              <a:buSzPct val="68750"/>
              <a:buChar char="■"/>
              <a:tabLst>
                <a:tab pos="354965" algn="l"/>
              </a:tabLst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©</a:t>
            </a: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ATD</a:t>
            </a:r>
            <a:r>
              <a:rPr dirty="0" sz="2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Fourth</a:t>
            </a:r>
            <a:r>
              <a:rPr dirty="0" sz="2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World</a:t>
            </a:r>
            <a:r>
              <a:rPr dirty="0" sz="2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2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ICJW</a:t>
            </a: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2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June</a:t>
            </a:r>
            <a:r>
              <a:rPr dirty="0" sz="2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2007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539" y="449757"/>
            <a:ext cx="5586095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304030" algn="l"/>
              </a:tabLst>
            </a:pPr>
            <a:r>
              <a:rPr dirty="0" sz="3600"/>
              <a:t>1914</a:t>
            </a:r>
            <a:r>
              <a:rPr dirty="0" sz="3600" spc="-15"/>
              <a:t> </a:t>
            </a:r>
            <a:r>
              <a:rPr dirty="0" sz="3600"/>
              <a:t>-</a:t>
            </a:r>
            <a:r>
              <a:rPr dirty="0" sz="3600" spc="-15"/>
              <a:t> </a:t>
            </a:r>
            <a:r>
              <a:rPr dirty="0" sz="3600" spc="-10"/>
              <a:t>Internement</a:t>
            </a:r>
            <a:r>
              <a:rPr dirty="0" sz="3600"/>
              <a:t>	</a:t>
            </a:r>
            <a:r>
              <a:rPr dirty="0" sz="3600" spc="-20"/>
              <a:t>Camp </a:t>
            </a:r>
            <a:r>
              <a:rPr dirty="0" sz="3600"/>
              <a:t>Saumur,</a:t>
            </a:r>
            <a:r>
              <a:rPr dirty="0" sz="3600" spc="-15"/>
              <a:t> </a:t>
            </a:r>
            <a:r>
              <a:rPr dirty="0" sz="3600" spc="-10"/>
              <a:t>France</a:t>
            </a:r>
            <a:endParaRPr sz="3600"/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2997301"/>
            <a:ext cx="3687445" cy="2159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FFFFCC"/>
              </a:buClr>
              <a:buSzPct val="69642"/>
              <a:buChar char="■"/>
              <a:tabLst>
                <a:tab pos="355600" algn="l"/>
                <a:tab pos="2428240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Wrzesinski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family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were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kept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confined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fort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Saumur,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wartime internement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camp.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19687" y="1981200"/>
            <a:ext cx="3284537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139" y="387718"/>
            <a:ext cx="6231890" cy="1244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20"/>
              <a:t>1917</a:t>
            </a:r>
            <a:endParaRPr sz="4000"/>
          </a:p>
          <a:p>
            <a:pPr marL="12700">
              <a:lnSpc>
                <a:spcPct val="100000"/>
              </a:lnSpc>
              <a:tabLst>
                <a:tab pos="1337310" algn="l"/>
                <a:tab pos="1957705" algn="l"/>
                <a:tab pos="3876040" algn="l"/>
                <a:tab pos="4469130" algn="l"/>
              </a:tabLst>
            </a:pPr>
            <a:r>
              <a:rPr dirty="0" sz="4000" spc="-10"/>
              <a:t>Birth</a:t>
            </a:r>
            <a:r>
              <a:rPr dirty="0" sz="4000"/>
              <a:t>	</a:t>
            </a:r>
            <a:r>
              <a:rPr dirty="0" sz="4000" spc="-25"/>
              <a:t>of</a:t>
            </a:r>
            <a:r>
              <a:rPr dirty="0" sz="4000"/>
              <a:t>	</a:t>
            </a:r>
            <a:r>
              <a:rPr dirty="0" sz="4000" spc="-10"/>
              <a:t>Joseph</a:t>
            </a:r>
            <a:r>
              <a:rPr dirty="0" sz="4000"/>
              <a:t>	</a:t>
            </a:r>
            <a:r>
              <a:rPr dirty="0" sz="4000" spc="-25"/>
              <a:t>in</a:t>
            </a:r>
            <a:r>
              <a:rPr dirty="0" sz="4000"/>
              <a:t>	</a:t>
            </a:r>
            <a:r>
              <a:rPr dirty="0" sz="4000" spc="-10"/>
              <a:t>Angers</a:t>
            </a:r>
            <a:endParaRPr sz="4000"/>
          </a:p>
        </p:txBody>
      </p:sp>
      <p:sp>
        <p:nvSpPr>
          <p:cNvPr id="3" name="object 3" descr=""/>
          <p:cNvSpPr txBox="1"/>
          <p:nvPr/>
        </p:nvSpPr>
        <p:spPr>
          <a:xfrm>
            <a:off x="1194752" y="2662339"/>
            <a:ext cx="3549015" cy="2159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FFFFCC"/>
              </a:buClr>
              <a:buSzPct val="69642"/>
              <a:buChar char="■"/>
              <a:tabLst>
                <a:tab pos="355600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Joseph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born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internement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camp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set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dirty="0" sz="2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old</a:t>
            </a:r>
            <a:r>
              <a:rPr dirty="0" sz="2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Abbey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Saint-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Serge.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46687" y="1981200"/>
            <a:ext cx="3030537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028690" y="2590901"/>
            <a:ext cx="2948940" cy="2159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0" marR="30480" indent="-342900">
              <a:lnSpc>
                <a:spcPct val="100000"/>
              </a:lnSpc>
              <a:spcBef>
                <a:spcPts val="100"/>
              </a:spcBef>
              <a:buClr>
                <a:srgbClr val="FFFFCC"/>
              </a:buClr>
              <a:buSzPct val="69642"/>
              <a:buChar char="■"/>
              <a:tabLst>
                <a:tab pos="381000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Father</a:t>
            </a:r>
            <a:r>
              <a:rPr dirty="0" sz="2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Joseph’s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birth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certificate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shows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was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born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12</a:t>
            </a:r>
            <a:r>
              <a:rPr dirty="0" baseline="30864" sz="2700" spc="-30">
                <a:solidFill>
                  <a:srgbClr val="FFFFFF"/>
                </a:solidFill>
                <a:latin typeface="Arial"/>
                <a:cs typeface="Arial"/>
              </a:rPr>
              <a:t>th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February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1917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2209798"/>
            <a:ext cx="4894262" cy="37417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539" y="387718"/>
            <a:ext cx="7475220" cy="1244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20"/>
              <a:t>1924</a:t>
            </a:r>
            <a:endParaRPr sz="4000"/>
          </a:p>
          <a:p>
            <a:pPr marL="12700">
              <a:lnSpc>
                <a:spcPct val="100000"/>
              </a:lnSpc>
              <a:tabLst>
                <a:tab pos="3595370" algn="l"/>
                <a:tab pos="5120005" algn="l"/>
                <a:tab pos="5712460" algn="l"/>
              </a:tabLst>
            </a:pPr>
            <a:r>
              <a:rPr dirty="0" sz="4000" spc="-20"/>
              <a:t>Saint-</a:t>
            </a:r>
            <a:r>
              <a:rPr dirty="0" sz="4000" spc="-10"/>
              <a:t>Jacques</a:t>
            </a:r>
            <a:r>
              <a:rPr dirty="0" sz="4000"/>
              <a:t>	</a:t>
            </a:r>
            <a:r>
              <a:rPr dirty="0" sz="4000" spc="-10"/>
              <a:t>street</a:t>
            </a:r>
            <a:r>
              <a:rPr dirty="0" sz="4000"/>
              <a:t>	</a:t>
            </a:r>
            <a:r>
              <a:rPr dirty="0" sz="4000" spc="-25"/>
              <a:t>in</a:t>
            </a:r>
            <a:r>
              <a:rPr dirty="0" sz="4000"/>
              <a:t>	</a:t>
            </a:r>
            <a:r>
              <a:rPr dirty="0" sz="4000" spc="-10"/>
              <a:t>Angers</a:t>
            </a:r>
            <a:endParaRPr sz="4000"/>
          </a:p>
        </p:txBody>
      </p:sp>
      <p:sp>
        <p:nvSpPr>
          <p:cNvPr id="3" name="object 3" descr=""/>
          <p:cNvSpPr txBox="1"/>
          <p:nvPr/>
        </p:nvSpPr>
        <p:spPr>
          <a:xfrm>
            <a:off x="5184140" y="2578392"/>
            <a:ext cx="3293745" cy="275653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355600" marR="5080" indent="-342900">
              <a:lnSpc>
                <a:spcPts val="3020"/>
              </a:lnSpc>
              <a:spcBef>
                <a:spcPts val="480"/>
              </a:spcBef>
              <a:buClr>
                <a:srgbClr val="FFFFCC"/>
              </a:buClr>
              <a:buSzPct val="69642"/>
              <a:buChar char="■"/>
              <a:tabLst>
                <a:tab pos="355600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After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war,</a:t>
            </a:r>
            <a:r>
              <a:rPr dirty="0" sz="2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Wrzesinski</a:t>
            </a:r>
            <a:r>
              <a:rPr dirty="0" sz="2800" spc="-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family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found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refuge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disued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forge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neighbourhood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Saint-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Jacques</a:t>
            </a:r>
            <a:r>
              <a:rPr dirty="0" sz="2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Angers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(France).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5237" y="1981200"/>
            <a:ext cx="3297237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955540" y="1793342"/>
            <a:ext cx="3806190" cy="4140200"/>
          </a:xfrm>
          <a:prstGeom prst="rect">
            <a:avLst/>
          </a:prstGeom>
        </p:spPr>
        <p:txBody>
          <a:bodyPr wrap="square" lIns="0" tIns="10668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40"/>
              </a:spcBef>
              <a:buClr>
                <a:srgbClr val="FFFFCC"/>
              </a:buClr>
              <a:buSzPct val="69642"/>
              <a:buChar char="■"/>
              <a:tabLst>
                <a:tab pos="354965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court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Arial"/>
                <a:cs typeface="Arial"/>
              </a:rPr>
              <a:t>yard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ts val="3020"/>
              </a:lnSpc>
              <a:spcBef>
                <a:spcPts val="1130"/>
              </a:spcBef>
              <a:buClr>
                <a:srgbClr val="FFFFCC"/>
              </a:buClr>
              <a:buSzPct val="69642"/>
              <a:buChar char="■"/>
              <a:tabLst>
                <a:tab pos="355600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Joseph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dirty="0" sz="28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 i="1">
                <a:solidFill>
                  <a:srgbClr val="FFFFFF"/>
                </a:solidFill>
                <a:latin typeface="Arial"/>
                <a:cs typeface="Arial"/>
              </a:rPr>
              <a:t>was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nearly</a:t>
            </a:r>
            <a:r>
              <a:rPr dirty="0" sz="2800" spc="-8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always</a:t>
            </a:r>
            <a:r>
              <a:rPr dirty="0" sz="2800" spc="-7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cold</a:t>
            </a:r>
            <a:r>
              <a:rPr dirty="0" sz="2800" spc="-7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 i="1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dirty="0" sz="28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house.</a:t>
            </a:r>
            <a:r>
              <a:rPr dirty="0" sz="28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dirty="0" sz="28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8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 i="1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partitions</a:t>
            </a:r>
            <a:r>
              <a:rPr dirty="0" sz="2800" spc="-8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dirty="0" sz="2800" spc="-8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 i="1">
                <a:solidFill>
                  <a:srgbClr val="FFFFFF"/>
                </a:solidFill>
                <a:latin typeface="Arial"/>
                <a:cs typeface="Arial"/>
              </a:rPr>
              <a:t>made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800" spc="-8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crates</a:t>
            </a:r>
            <a:r>
              <a:rPr dirty="0" sz="2800" spc="-8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covered</a:t>
            </a:r>
            <a:r>
              <a:rPr dirty="0" sz="2800" spc="-8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 i="1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wrapping</a:t>
            </a:r>
            <a:r>
              <a:rPr dirty="0" sz="2800" spc="-1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 i="1">
                <a:solidFill>
                  <a:srgbClr val="FFFFFF"/>
                </a:solidFill>
                <a:latin typeface="Arial"/>
                <a:cs typeface="Arial"/>
              </a:rPr>
              <a:t>paper.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dirty="0" sz="28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8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paper</a:t>
            </a:r>
            <a:r>
              <a:rPr dirty="0" sz="28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 i="1">
                <a:solidFill>
                  <a:srgbClr val="FFFFFF"/>
                </a:solidFill>
                <a:latin typeface="Arial"/>
                <a:cs typeface="Arial"/>
              </a:rPr>
              <a:t>split,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8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wind</a:t>
            </a:r>
            <a:r>
              <a:rPr dirty="0" sz="280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would</a:t>
            </a:r>
            <a:r>
              <a:rPr dirty="0" sz="28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0" i="1">
                <a:solidFill>
                  <a:srgbClr val="FFFFFF"/>
                </a:solidFill>
                <a:latin typeface="Arial"/>
                <a:cs typeface="Arial"/>
              </a:rPr>
              <a:t>lash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28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us.</a:t>
            </a:r>
            <a:r>
              <a:rPr dirty="0" sz="28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0">
                <a:solidFill>
                  <a:srgbClr val="FFFFFF"/>
                </a:solidFill>
                <a:latin typeface="Arial"/>
                <a:cs typeface="Arial"/>
              </a:rPr>
              <a:t>»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0" y="2133598"/>
            <a:ext cx="3233737" cy="395763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539" y="325691"/>
            <a:ext cx="4711065" cy="13665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1928</a:t>
            </a:r>
          </a:p>
          <a:p>
            <a:pPr marL="12700">
              <a:lnSpc>
                <a:spcPct val="100000"/>
              </a:lnSpc>
              <a:tabLst>
                <a:tab pos="3084195" algn="l"/>
              </a:tabLst>
            </a:pPr>
            <a:r>
              <a:rPr dirty="0" spc="-10"/>
              <a:t>Wrzesinski</a:t>
            </a:r>
            <a:r>
              <a:rPr dirty="0"/>
              <a:t>	</a:t>
            </a:r>
            <a:r>
              <a:rPr dirty="0" spc="-10"/>
              <a:t>family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194752" y="2907004"/>
            <a:ext cx="2225040" cy="160464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355600" marR="5080" indent="-342900">
              <a:lnSpc>
                <a:spcPts val="3020"/>
              </a:lnSpc>
              <a:spcBef>
                <a:spcPts val="480"/>
              </a:spcBef>
              <a:buClr>
                <a:srgbClr val="FFFFCC"/>
              </a:buClr>
              <a:buSzPct val="69642"/>
              <a:buChar char="■"/>
              <a:tabLst>
                <a:tab pos="355600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Joseph</a:t>
            </a:r>
            <a:r>
              <a:rPr dirty="0" sz="2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standing</a:t>
            </a:r>
            <a:r>
              <a:rPr dirty="0" sz="28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up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2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left</a:t>
            </a:r>
            <a:r>
              <a:rPr dirty="0" sz="2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Arial"/>
                <a:cs typeface="Arial"/>
              </a:rPr>
              <a:t>photo.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1600" y="1828800"/>
            <a:ext cx="3382962" cy="475138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2026-04-28T09:01:18Z</dcterms:created>
  <dcterms:modified xsi:type="dcterms:W3CDTF">2026-04-28T09:01:18Z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2026-04-28T00:00:00Z</vt:filetime>
  </property>
  <property fmtid="{D5CDD505-2E9C-101B-9397-08002B2CF9AE}" pid="3" name="LastSaved">
    <vt:filetime>2026-04-28T00:00:00Z</vt:filetime>
  </property>
  <property fmtid="{D5CDD505-2E9C-101B-9397-08002B2CF9AE}" pid="4" name="Producer">
    <vt:lpwstr>3-Heights(TM) PDF Security Shell 4.8.25.2 (http://www.pdf-tools.com)</vt:lpwstr>
  </property>
</Properties>
</file>